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5"/>
  </p:notesMasterIdLst>
  <p:sldIdLst>
    <p:sldId id="311" r:id="rId5"/>
    <p:sldId id="298" r:id="rId6"/>
    <p:sldId id="300" r:id="rId7"/>
    <p:sldId id="299" r:id="rId8"/>
    <p:sldId id="296" r:id="rId9"/>
    <p:sldId id="292" r:id="rId10"/>
    <p:sldId id="301" r:id="rId11"/>
    <p:sldId id="258" r:id="rId12"/>
    <p:sldId id="302" r:id="rId13"/>
    <p:sldId id="294" r:id="rId14"/>
    <p:sldId id="293" r:id="rId15"/>
    <p:sldId id="291" r:id="rId16"/>
    <p:sldId id="297" r:id="rId17"/>
    <p:sldId id="313" r:id="rId18"/>
    <p:sldId id="307" r:id="rId19"/>
    <p:sldId id="312" r:id="rId20"/>
    <p:sldId id="308" r:id="rId21"/>
    <p:sldId id="309" r:id="rId22"/>
    <p:sldId id="310" r:id="rId23"/>
    <p:sldId id="314" r:id="rId24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66" d="100"/>
          <a:sy n="66" d="100"/>
        </p:scale>
        <p:origin x="12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CB5D998-81B5-4786-AA5A-ED15BC1A3A25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0273A0C-7FAB-4B0C-A426-60681EDFD7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introductions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622954-24B6-408A-8408-268CECE92F1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5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1A1D5-1150-4C90-A1C0-E1E3525F1A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12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BB346-413A-8B4B-97B5-CD16A6E0D223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54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1145EA-2137-994B-BBB4-AEF651F0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950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A273F2C-B56E-1448-A968-1AE943C717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99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7E7C3349-83FE-1F4E-9A67-A833CAD4A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704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5A8D13-8CF4-FE44-A790-A9300D530843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48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1D425C-28A2-F246-9D2C-6FF1CABE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41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8797758-712C-CA47-9AAD-8D87A079EA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24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DA051F1-16CB-594F-896E-279C2F338A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24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55C91733-E4B6-3044-B559-580D870D4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517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968E3110-1878-B24C-B8C9-BD0E1DE69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17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701CF6-4F20-2743-BA3D-948D067386A2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7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B1D425C-28A2-F246-9D2C-6FF1CABE9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41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868BD0-137B-A94C-A7F1-23CD1DB065EA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73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2E79BC-81AF-9144-BDB5-D54993A90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03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11AD19F5-871C-A44B-A284-188DD7CED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453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1ADF3A92-409A-2A48-AF1B-D30F181FD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8903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CEE46F-F5FE-074B-9A69-523A4FAA0325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6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9853109-6E4B-7F4B-A6E7-D8968A8FF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841" y="457200"/>
            <a:ext cx="2949178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C58DC6A-D81D-E840-835B-24F9F38C0F60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141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9887510-8376-764D-A87A-29793D98E4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3A169-2A2C-7C48-BA0C-F013C613A7F7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76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33C7E1F-5681-4D44-9301-B3D9F3F69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Vertical Text Placeholder 2">
            <a:extLst>
              <a:ext uri="{FF2B5EF4-FFF2-40B4-BE49-F238E27FC236}">
                <a16:creationId xmlns:a16="http://schemas.microsoft.com/office/drawing/2014/main" id="{2C382DC9-1021-B345-AEB1-6804033EB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4550" y="1825625"/>
            <a:ext cx="7886700" cy="409371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B90068-B03F-724C-96BF-AF8FA4C98CD1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15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2" name="Vertical Title 1">
            <a:extLst>
              <a:ext uri="{FF2B5EF4-FFF2-40B4-BE49-F238E27FC236}">
                <a16:creationId xmlns:a16="http://schemas.microsoft.com/office/drawing/2014/main" id="{B04BA713-2669-AC4A-BD2F-89DB64E61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34175" y="2889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Vertical Text Placeholder 2">
            <a:extLst>
              <a:ext uri="{FF2B5EF4-FFF2-40B4-BE49-F238E27FC236}">
                <a16:creationId xmlns:a16="http://schemas.microsoft.com/office/drawing/2014/main" id="{F6267AEC-654B-0447-B66B-919ABFA90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19150" y="2889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DFD6B7-9C5B-B54E-971C-D3A8353E5012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029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0452308-E201-CE44-A275-57BDEC443B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" r="15488" b="24702"/>
          <a:stretch/>
        </p:blipFill>
        <p:spPr>
          <a:xfrm>
            <a:off x="2836269" y="190501"/>
            <a:ext cx="6307732" cy="666749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014B7D-9BAD-464F-A2A6-2BAA8F556D93}"/>
              </a:ext>
            </a:extLst>
          </p:cNvPr>
          <p:cNvSpPr txBox="1"/>
          <p:nvPr userDrawn="1"/>
        </p:nvSpPr>
        <p:spPr>
          <a:xfrm>
            <a:off x="4237953" y="5575565"/>
            <a:ext cx="518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2800" b="1" i="0" dirty="0">
                <a:solidFill>
                  <a:srgbClr val="44883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2DE396-28AF-274A-901E-75484B2FB745}"/>
              </a:ext>
            </a:extLst>
          </p:cNvPr>
          <p:cNvSpPr txBox="1"/>
          <p:nvPr userDrawn="1"/>
        </p:nvSpPr>
        <p:spPr>
          <a:xfrm>
            <a:off x="4221749" y="5559362"/>
            <a:ext cx="5184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EDUCATING </a:t>
            </a:r>
          </a:p>
          <a:p>
            <a:pPr algn="ctr"/>
            <a:r>
              <a:rPr lang="en-US" sz="2800" b="1" i="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GEORGIA’S FUTURE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855" y="5056094"/>
            <a:ext cx="2239047" cy="122697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619755" y="1890558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423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E1A602B-DFBD-884B-9FE7-E714CE7632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560" b="10499"/>
          <a:stretch/>
        </p:blipFill>
        <p:spPr>
          <a:xfrm>
            <a:off x="1" y="100457"/>
            <a:ext cx="4025470" cy="67575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72429" y="5352784"/>
            <a:ext cx="1906209" cy="1044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5053978" y="3515892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78CFFA2-5DC0-0641-A4FC-09095DE1B02F}"/>
              </a:ext>
            </a:extLst>
          </p:cNvPr>
          <p:cNvSpPr txBox="1"/>
          <p:nvPr userDrawn="1"/>
        </p:nvSpPr>
        <p:spPr>
          <a:xfrm>
            <a:off x="3241307" y="1056805"/>
            <a:ext cx="51309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Offering a holistic education to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in our state.</a:t>
            </a:r>
          </a:p>
          <a:p>
            <a:pPr algn="l"/>
            <a:endParaRPr lang="en-US" sz="1800" dirty="0">
              <a:solidFill>
                <a:srgbClr val="4488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08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ding 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49A2BD35-1C57-AC4F-9009-98E82D1603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3129" y="5352784"/>
            <a:ext cx="1906209" cy="104457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17B9F69-B309-884D-9A4E-D6AD0142F244}"/>
              </a:ext>
            </a:extLst>
          </p:cNvPr>
          <p:cNvGrpSpPr/>
          <p:nvPr userDrawn="1"/>
        </p:nvGrpSpPr>
        <p:grpSpPr>
          <a:xfrm>
            <a:off x="679629" y="3327400"/>
            <a:ext cx="3513560" cy="1633692"/>
            <a:chOff x="708212" y="1084109"/>
            <a:chExt cx="3782370" cy="175868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A30DBF-0C8A-2D44-8A37-0A09AA9FD3AE}"/>
                </a:ext>
              </a:extLst>
            </p:cNvPr>
            <p:cNvSpPr txBox="1"/>
            <p:nvPr userDrawn="1"/>
          </p:nvSpPr>
          <p:spPr>
            <a:xfrm>
              <a:off x="708212" y="1084109"/>
              <a:ext cx="2887655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b="1" i="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www.gadoe.org</a:t>
              </a:r>
              <a:endParaRPr lang="en-US" sz="2500" b="1" i="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AD746F-1530-3646-B73F-8DBEAC23F7E9}"/>
                </a:ext>
              </a:extLst>
            </p:cNvPr>
            <p:cNvSpPr txBox="1"/>
            <p:nvPr userDrawn="1"/>
          </p:nvSpPr>
          <p:spPr>
            <a:xfrm>
              <a:off x="2294734" y="1727466"/>
              <a:ext cx="2195848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7F6BA5-55B7-1745-B77D-059B90621DA6}"/>
                </a:ext>
              </a:extLst>
            </p:cNvPr>
            <p:cNvSpPr txBox="1"/>
            <p:nvPr userDrawn="1"/>
          </p:nvSpPr>
          <p:spPr>
            <a:xfrm>
              <a:off x="956939" y="2354493"/>
              <a:ext cx="3533643" cy="38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youtube.com</a:t>
              </a:r>
              <a:r>
                <a:rPr lang="en-US" sz="1700" dirty="0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700" dirty="0" err="1">
                  <a:solidFill>
                    <a:srgbClr val="4488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georgiadeptofed</a:t>
              </a:r>
              <a:endParaRPr lang="en-US" sz="1700" dirty="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73ACDC7-5966-444E-9D1D-9FFD722279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71105" y="1649807"/>
              <a:ext cx="1648437" cy="576153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FBD2396-6528-9F48-94FE-1633047449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768813" y="2287976"/>
              <a:ext cx="538810" cy="554814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35847DE-6313-664A-86A5-1E114CC90FF8}"/>
              </a:ext>
            </a:extLst>
          </p:cNvPr>
          <p:cNvSpPr txBox="1"/>
          <p:nvPr userDrawn="1"/>
        </p:nvSpPr>
        <p:spPr>
          <a:xfrm>
            <a:off x="633447" y="800985"/>
            <a:ext cx="62338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Preparing students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>
                <a:solidFill>
                  <a:srgbClr val="3DB8CF"/>
                </a:solidFill>
                <a:latin typeface="Arial Black" panose="020B0A04020102020204" pitchFamily="34" charset="0"/>
              </a:rPr>
              <a:t>for life</a:t>
            </a:r>
            <a:r>
              <a:rPr lang="en-US" sz="4400" dirty="0">
                <a:solidFill>
                  <a:srgbClr val="3DB8CF"/>
                </a:solidFill>
                <a:latin typeface="Arial Black" panose="020B0A04020102020204" pitchFamily="34" charset="0"/>
              </a:rPr>
              <a:t>.</a:t>
            </a:r>
            <a:endParaRPr lang="en-US" sz="7200" dirty="0">
              <a:solidFill>
                <a:srgbClr val="3DB8CF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C1CAB2-25CA-0B41-9D45-E0DE935F9D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88" r="637" b="2344"/>
          <a:stretch/>
        </p:blipFill>
        <p:spPr>
          <a:xfrm>
            <a:off x="5458771" y="342900"/>
            <a:ext cx="3546891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2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C8B92D29-0F11-4748-A4C9-E342B9745C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01217" y="6023260"/>
            <a:ext cx="1114124" cy="6105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365126"/>
            <a:ext cx="7886700" cy="1325563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825625"/>
            <a:ext cx="7886700" cy="419763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3990FAA-95D0-BE45-A3B2-F6460B6308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978C74F-486B-0649-93C4-CAF799583E3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8998B70-64A0-5E47-BA49-654F40DE1B65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C5F8581-88AA-D645-8205-5AFB08877723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E8926B3-5527-A244-8BA7-82E981BCAF0A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5AED92-698B-1545-9829-07F16197F5FA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6F9DF7F-73DC-9F45-87C0-008434323A44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C0B68F-1689-214B-AE14-B1073B4BD33F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432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FBB346-413A-8B4B-97B5-CD16A6E0D223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81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24F57B-988E-DF48-95CC-12162DB82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868"/>
          <a:stretch/>
        </p:blipFill>
        <p:spPr>
          <a:xfrm>
            <a:off x="-682" y="159339"/>
            <a:ext cx="2633046" cy="61467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534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8534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143413-3208-B848-8E62-DD6AED7FE731}"/>
              </a:ext>
            </a:extLst>
          </p:cNvPr>
          <p:cNvSpPr txBox="1"/>
          <p:nvPr userDrawn="1"/>
        </p:nvSpPr>
        <p:spPr>
          <a:xfrm>
            <a:off x="62460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02C01A-82DC-194C-ABA2-52F47B7E829F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16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96EF8B3-6F3D-9646-BE7C-BAE01D591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0731"/>
          <a:stretch/>
        </p:blipFill>
        <p:spPr>
          <a:xfrm>
            <a:off x="0" y="1251061"/>
            <a:ext cx="2880897" cy="52926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8534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28534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1143413-3208-B848-8E62-DD6AED7FE731}"/>
              </a:ext>
            </a:extLst>
          </p:cNvPr>
          <p:cNvSpPr txBox="1"/>
          <p:nvPr userDrawn="1"/>
        </p:nvSpPr>
        <p:spPr>
          <a:xfrm>
            <a:off x="62460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CD5767-C7ED-904D-9A7C-E3647CF0BC70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489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5977ABD-0DF5-F147-AD3B-BCC6D27BB3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629"/>
          <a:stretch/>
        </p:blipFill>
        <p:spPr>
          <a:xfrm>
            <a:off x="6787364" y="1399531"/>
            <a:ext cx="2356636" cy="505599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6" y="726832"/>
            <a:ext cx="6543778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316" y="2841946"/>
            <a:ext cx="6543778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606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1828114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349129-BD40-B545-8AF5-31B3765D9801}"/>
              </a:ext>
            </a:extLst>
          </p:cNvPr>
          <p:cNvSpPr txBox="1"/>
          <p:nvPr userDrawn="1"/>
        </p:nvSpPr>
        <p:spPr>
          <a:xfrm>
            <a:off x="1732284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B40844-53CE-184C-92E1-6D245A9F7C37}"/>
              </a:ext>
            </a:extLst>
          </p:cNvPr>
          <p:cNvSpPr txBox="1"/>
          <p:nvPr userDrawn="1"/>
        </p:nvSpPr>
        <p:spPr>
          <a:xfrm>
            <a:off x="8475878" y="6335499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70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9970F26-56FE-6A4E-9A8A-0363CCFBC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0961"/>
          <a:stretch/>
        </p:blipFill>
        <p:spPr>
          <a:xfrm>
            <a:off x="5956300" y="1236379"/>
            <a:ext cx="3187701" cy="50925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316" y="726832"/>
            <a:ext cx="6119984" cy="1987336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4316" y="2841946"/>
            <a:ext cx="6119984" cy="188737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606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1828114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E349129-BD40-B545-8AF5-31B3765D9801}"/>
              </a:ext>
            </a:extLst>
          </p:cNvPr>
          <p:cNvSpPr txBox="1"/>
          <p:nvPr userDrawn="1"/>
        </p:nvSpPr>
        <p:spPr>
          <a:xfrm>
            <a:off x="1732284" y="6354188"/>
            <a:ext cx="8555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3DB8CF"/>
                </a:solidFill>
                <a:latin typeface="Arial Black" panose="020B0A04020102020204" pitchFamily="34" charset="0"/>
              </a:rPr>
              <a:t>Educating Georgia's Future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by graduating students who are ready to learn, ready to live, and ready to lead.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E7D86C-F160-6E4B-A848-3ADF852D12C9}"/>
              </a:ext>
            </a:extLst>
          </p:cNvPr>
          <p:cNvSpPr txBox="1"/>
          <p:nvPr userDrawn="1"/>
        </p:nvSpPr>
        <p:spPr>
          <a:xfrm>
            <a:off x="8475878" y="6335499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12C5B11-206E-A94B-9F51-FB5C3DAE1C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34" b="13764"/>
          <a:stretch/>
        </p:blipFill>
        <p:spPr>
          <a:xfrm>
            <a:off x="213993" y="2537127"/>
            <a:ext cx="4472307" cy="377645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A38BD43-9EF6-9C44-88A5-EC83FE777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111" y="0"/>
            <a:ext cx="6543778" cy="177800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44883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24248480-3C36-FA4E-B4B3-A757688E9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0111" y="1884545"/>
            <a:ext cx="6543778" cy="130061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382055D-B3C4-A94C-BD21-36B1B585D1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8554" y="5919343"/>
            <a:ext cx="1303757" cy="71444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825A828-5FDB-244F-84D5-F4560E19A62F}"/>
              </a:ext>
            </a:extLst>
          </p:cNvPr>
          <p:cNvGrpSpPr/>
          <p:nvPr userDrawn="1"/>
        </p:nvGrpSpPr>
        <p:grpSpPr>
          <a:xfrm>
            <a:off x="0" y="6306081"/>
            <a:ext cx="7315886" cy="45719"/>
            <a:chOff x="667641" y="6313581"/>
            <a:chExt cx="7276741" cy="4571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63FE4EB-AE1E-0C4C-8B1B-853CCEABDEBA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0F13653-ADA5-D845-8C68-31ACE86D0C82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638505-5E3C-454A-9E3D-BC0FEF5A0562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B835C8-34FA-BE4D-B35F-1F02DBDC4DF2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AEF3D64-B4A9-F448-94C2-B2BAD28044CD}"/>
              </a:ext>
            </a:extLst>
          </p:cNvPr>
          <p:cNvSpPr txBox="1"/>
          <p:nvPr userDrawn="1"/>
        </p:nvSpPr>
        <p:spPr>
          <a:xfrm>
            <a:off x="664472" y="6351739"/>
            <a:ext cx="6243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Offering a holistic education to </a:t>
            </a:r>
            <a:r>
              <a:rPr lang="en-US" sz="1400" dirty="0">
                <a:solidFill>
                  <a:srgbClr val="3DB8CF"/>
                </a:solidFill>
                <a:latin typeface="Arial Black" panose="020B0A04020102020204" pitchFamily="34" charset="0"/>
              </a:rPr>
              <a:t>each and every child </a:t>
            </a:r>
            <a:r>
              <a:rPr lang="en-US" sz="1400" b="1" i="1" dirty="0">
                <a:solidFill>
                  <a:schemeClr val="bg2">
                    <a:lumMod val="50000"/>
                  </a:schemeClr>
                </a:solidFill>
              </a:rPr>
              <a:t>in our state.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C810C3-C9FF-0D40-A303-BCEFE197F8AE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46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21B681EA-F2F5-EC42-A472-2D4F4B1AD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1467" y="1122363"/>
            <a:ext cx="7913874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1120813-8E8A-2846-88BB-0D7E94451A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1467" y="3602037"/>
            <a:ext cx="7913874" cy="1826077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335C2F-4DC0-BD47-85DE-833972DEE160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538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F381B7D-7BB0-1C43-99EF-977C439C1E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456"/>
          <a:stretch/>
        </p:blipFill>
        <p:spPr>
          <a:xfrm>
            <a:off x="0" y="0"/>
            <a:ext cx="667638" cy="6858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15DE0A7-3C94-754A-A558-C07D050348F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11584" y="5919343"/>
            <a:ext cx="1303757" cy="7144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6159FD8B-DA12-E54A-BD8E-BC52C8B51FC3}"/>
              </a:ext>
            </a:extLst>
          </p:cNvPr>
          <p:cNvGrpSpPr/>
          <p:nvPr userDrawn="1"/>
        </p:nvGrpSpPr>
        <p:grpSpPr>
          <a:xfrm>
            <a:off x="667638" y="6306081"/>
            <a:ext cx="6691278" cy="53219"/>
            <a:chOff x="667641" y="6313581"/>
            <a:chExt cx="7276741" cy="457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CBDED09-A0A2-FC44-B487-ECAA83EE6387}"/>
                </a:ext>
              </a:extLst>
            </p:cNvPr>
            <p:cNvSpPr/>
            <p:nvPr userDrawn="1"/>
          </p:nvSpPr>
          <p:spPr>
            <a:xfrm flipV="1">
              <a:off x="667641" y="6313581"/>
              <a:ext cx="3326484" cy="45719"/>
            </a:xfrm>
            <a:prstGeom prst="rect">
              <a:avLst/>
            </a:prstGeom>
            <a:solidFill>
              <a:srgbClr val="0064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76DEAB3-2BC9-3741-A7AA-C0F6B71970EA}"/>
                </a:ext>
              </a:extLst>
            </p:cNvPr>
            <p:cNvSpPr/>
            <p:nvPr userDrawn="1"/>
          </p:nvSpPr>
          <p:spPr>
            <a:xfrm flipV="1">
              <a:off x="3994122" y="6313582"/>
              <a:ext cx="1899841" cy="45716"/>
            </a:xfrm>
            <a:prstGeom prst="rect">
              <a:avLst/>
            </a:prstGeom>
            <a:solidFill>
              <a:srgbClr val="007E6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BDC810D-2656-A647-B3C3-4D97FA7B5065}"/>
                </a:ext>
              </a:extLst>
            </p:cNvPr>
            <p:cNvSpPr/>
            <p:nvPr userDrawn="1"/>
          </p:nvSpPr>
          <p:spPr>
            <a:xfrm flipV="1">
              <a:off x="5893963" y="6313582"/>
              <a:ext cx="1211336" cy="45716"/>
            </a:xfrm>
            <a:prstGeom prst="rect">
              <a:avLst/>
            </a:prstGeom>
            <a:solidFill>
              <a:srgbClr val="00A9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035FB4-D83C-974F-9212-F7662A073634}"/>
                </a:ext>
              </a:extLst>
            </p:cNvPr>
            <p:cNvSpPr/>
            <p:nvPr userDrawn="1"/>
          </p:nvSpPr>
          <p:spPr>
            <a:xfrm flipV="1">
              <a:off x="7105297" y="6313583"/>
              <a:ext cx="839085" cy="45716"/>
            </a:xfrm>
            <a:prstGeom prst="rect">
              <a:avLst/>
            </a:prstGeom>
            <a:solidFill>
              <a:srgbClr val="1186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A3722A-6D40-1241-BC75-3DC8893F50CF}"/>
              </a:ext>
            </a:extLst>
          </p:cNvPr>
          <p:cNvSpPr txBox="1"/>
          <p:nvPr userDrawn="1"/>
        </p:nvSpPr>
        <p:spPr>
          <a:xfrm>
            <a:off x="667638" y="6399856"/>
            <a:ext cx="8610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Richard Woods, Georgia’s School Superintendent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Georgia Department of Education </a:t>
            </a:r>
            <a:r>
              <a:rPr lang="en-US" sz="1100" b="1" dirty="0">
                <a:solidFill>
                  <a:srgbClr val="1186CA"/>
                </a:solidFill>
              </a:rPr>
              <a:t>|</a:t>
            </a:r>
            <a:r>
              <a:rPr lang="en-US" sz="11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100" b="1" i="1" dirty="0">
                <a:solidFill>
                  <a:schemeClr val="bg2">
                    <a:lumMod val="50000"/>
                  </a:schemeClr>
                </a:solidFill>
              </a:rPr>
              <a:t>Educating Georgia’s Future </a:t>
            </a:r>
          </a:p>
          <a:p>
            <a:pPr algn="l"/>
            <a:endParaRPr lang="en-US" sz="11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A6D3C-BA49-7C43-904D-DF8DA9A6AE0E}"/>
              </a:ext>
            </a:extLst>
          </p:cNvPr>
          <p:cNvSpPr txBox="1"/>
          <p:nvPr userDrawn="1"/>
        </p:nvSpPr>
        <p:spPr>
          <a:xfrm>
            <a:off x="1" y="6360565"/>
            <a:ext cx="66763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75C24A24-6544-0B45-B7A4-3B500436EB52}" type="slidenum">
              <a:rPr lang="en-US" sz="13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98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3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44883E"/>
          </a:solidFill>
          <a:latin typeface="Arial" panose="020B0604020202020204" pitchFamily="34" charset="0"/>
          <a:ea typeface="Helvetica Neue Medium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dalexander@csraresa.org" TargetMode="External"/><Relationship Id="rId2" Type="http://schemas.openxmlformats.org/officeDocument/2006/relationships/hyperlink" Target="http://www.writingcenter-csraresa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Jalligood@mgresa.us" TargetMode="Externa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mailto:rcostley@gael.or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teracyforallfund.org/" TargetMode="External"/><Relationship Id="rId2" Type="http://schemas.openxmlformats.org/officeDocument/2006/relationships/hyperlink" Target="http://getgeorgiareading.org/resources-overview/community-action-toolk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chwaypartnership.uga.edu/" TargetMode="External"/><Relationship Id="rId5" Type="http://schemas.openxmlformats.org/officeDocument/2006/relationships/hyperlink" Target="https://www.unitedway.org/find-your-united-way" TargetMode="External"/><Relationship Id="rId4" Type="http://schemas.openxmlformats.org/officeDocument/2006/relationships/hyperlink" Target="https://gpee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coxcampus.org-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Emily@CommXRoads.co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itedway.org/find-your-united-way" TargetMode="External"/><Relationship Id="rId3" Type="http://schemas.openxmlformats.org/officeDocument/2006/relationships/hyperlink" Target="http://getgeorgiareading.org/data/find-data/" TargetMode="External"/><Relationship Id="rId7" Type="http://schemas.openxmlformats.org/officeDocument/2006/relationships/hyperlink" Target="https://gpee.org/" TargetMode="External"/><Relationship Id="rId2" Type="http://schemas.openxmlformats.org/officeDocument/2006/relationships/hyperlink" Target="http://getgeorgiareading.org/community-locato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teracyforallfund.org/" TargetMode="External"/><Relationship Id="rId5" Type="http://schemas.openxmlformats.org/officeDocument/2006/relationships/hyperlink" Target="https://gafcp.org/collaborative-finder/" TargetMode="External"/><Relationship Id="rId4" Type="http://schemas.openxmlformats.org/officeDocument/2006/relationships/hyperlink" Target="http://getgeorgiareading.org/blog/" TargetMode="External"/><Relationship Id="rId9" Type="http://schemas.openxmlformats.org/officeDocument/2006/relationships/hyperlink" Target="https://www.archwaypartnership.uga.ed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rianne@gafcp.org" TargetMode="External"/><Relationship Id="rId2" Type="http://schemas.openxmlformats.org/officeDocument/2006/relationships/hyperlink" Target="mailto:msalvatore@doe.k12.ga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aliteracycomm.org/school-based-health" TargetMode="External"/><Relationship Id="rId3" Type="http://schemas.openxmlformats.org/officeDocument/2006/relationships/hyperlink" Target="http://nfoaay.org/" TargetMode="External"/><Relationship Id="rId7" Type="http://schemas.openxmlformats.org/officeDocument/2006/relationships/hyperlink" Target="http://www.12forlife.com/index.html" TargetMode="External"/><Relationship Id="rId2" Type="http://schemas.openxmlformats.org/officeDocument/2006/relationships/hyperlink" Target="https://www.youtube.com/watch?time_continue=1&amp;v=uY68Vew0-v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homevisiting.org/home-visiting-resource-center/evidence-based-models-georgia/parents-teachers" TargetMode="External"/><Relationship Id="rId5" Type="http://schemas.openxmlformats.org/officeDocument/2006/relationships/hyperlink" Target="http://www.gainesvillehousing.org/" TargetMode="External"/><Relationship Id="rId4" Type="http://schemas.openxmlformats.org/officeDocument/2006/relationships/hyperlink" Target="https://www.galiteracycomm.org/housing-communities" TargetMode="External"/><Relationship Id="rId9" Type="http://schemas.openxmlformats.org/officeDocument/2006/relationships/hyperlink" Target="https://www.galiteracycomm.org/e-source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.adams@decal.ga.gov" TargetMode="External"/><Relationship Id="rId2" Type="http://schemas.openxmlformats.org/officeDocument/2006/relationships/hyperlink" Target="http://www.cdc.gov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glma-inc.or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Pthomas@tcsg.edu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heresa.magpurilavell@gcs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101538" y="1987738"/>
            <a:ext cx="7886700" cy="1325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800" b="0" dirty="0">
                <a:latin typeface="Helvetica LT Std Black" panose="020B0904030502020204" pitchFamily="34" charset="0"/>
              </a:rPr>
              <a:t>L4GA 2019</a:t>
            </a:r>
            <a:br>
              <a:rPr lang="en-US" sz="4800" b="0" dirty="0">
                <a:latin typeface="Helvetica LT Std Black" panose="020B0904030502020204" pitchFamily="34" charset="0"/>
              </a:rPr>
            </a:br>
            <a:r>
              <a:rPr lang="en-US" sz="4800" b="0" dirty="0">
                <a:latin typeface="Helvetica LT Std Black" panose="020B0904030502020204" pitchFamily="34" charset="0"/>
              </a:rPr>
              <a:t>Ideas &amp; Resources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95350" y="1825625"/>
            <a:ext cx="7886700" cy="419763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6" name="Picture 5" descr="C:\Users\Stephanie.Sanders\AppData\Local\Microsoft\Windows\INetCache\Content.Outlook\3I81EE5W\Literacy Logo-new.png">
            <a:extLst>
              <a:ext uri="{FF2B5EF4-FFF2-40B4-BE49-F238E27FC236}">
                <a16:creationId xmlns:a16="http://schemas.microsoft.com/office/drawing/2014/main" id="{BE1A924D-A5AB-4B13-8113-E2C17BAC28E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93459"/>
            <a:ext cx="2133600" cy="22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932B42-C9F8-3548-9061-610602CF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Ideas for L4GA Contributions by </a:t>
            </a:r>
            <a:r>
              <a:rPr lang="en-US" b="1" dirty="0">
                <a:solidFill>
                  <a:srgbClr val="00B0F0"/>
                </a:solidFill>
                <a:latin typeface="+mn-lt"/>
              </a:rPr>
              <a:t>CSRA RESA</a:t>
            </a:r>
            <a:endParaRPr lang="en-US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2E3E7-9B01-C94A-BBA9-FFD513FC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1712"/>
            <a:ext cx="7886700" cy="3568260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n-US" sz="1400" dirty="0"/>
              <a:t>RESA Professional Learning K-3 ELA staff to teach the knowledge and foundations of teaching reading.   </a:t>
            </a:r>
            <a:r>
              <a:rPr lang="en-US" sz="1400" i="1" dirty="0"/>
              <a:t>This includes comprehension, fluency, morphology, word recognition, decoding, letter-sound relations, phonological awareness, language, vocabulary, and background knowledge and analysis of the developmental spelling assessment</a:t>
            </a:r>
            <a:r>
              <a:rPr lang="en-US" sz="1400" dirty="0"/>
              <a:t>.  </a:t>
            </a:r>
            <a:endParaRPr lang="en-US" sz="1400" dirty="0">
              <a:cs typeface="Calibri"/>
            </a:endParaRPr>
          </a:p>
          <a:p>
            <a:r>
              <a:rPr lang="en-US" sz="1400" dirty="0"/>
              <a:t>RESA staff to support  mentoring and induction of K-3 and/or  other reading teachers. </a:t>
            </a:r>
            <a:endParaRPr lang="en-US" sz="1400" dirty="0">
              <a:cs typeface="Calibri"/>
            </a:endParaRPr>
          </a:p>
          <a:p>
            <a:r>
              <a:rPr lang="en-US" sz="1400" dirty="0">
                <a:ea typeface="+mn-lt"/>
                <a:cs typeface="+mn-lt"/>
              </a:rPr>
              <a:t>RESA Professional Learning Specialist provide  focused PL for Grades 6-12 literacy trainings in both ELA and other content areas.</a:t>
            </a:r>
            <a:endParaRPr lang="en-US" sz="1400" dirty="0">
              <a:cs typeface="Calibri"/>
            </a:endParaRPr>
          </a:p>
          <a:p>
            <a:r>
              <a:rPr lang="en-US" sz="1400" dirty="0"/>
              <a:t>Instructional Materials Cost for Professional Learning providers for teaching of reading and writing based on </a:t>
            </a: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CSRA RESA Writing Center</a:t>
            </a:r>
            <a:r>
              <a:rPr lang="en-US" sz="1400" dirty="0"/>
              <a:t>. </a:t>
            </a:r>
            <a:endParaRPr lang="en-US" sz="1400" dirty="0">
              <a:cs typeface="Calibri"/>
            </a:endParaRPr>
          </a:p>
          <a:p>
            <a:r>
              <a:rPr lang="en-US" sz="1400" dirty="0"/>
              <a:t>Reading Endorsement programs  for teachers and the leaders who support them. </a:t>
            </a:r>
            <a:endParaRPr lang="en-US" sz="1400" dirty="0">
              <a:cs typeface="Calibri"/>
            </a:endParaRPr>
          </a:p>
          <a:p>
            <a:r>
              <a:rPr lang="en-US" sz="1400" dirty="0"/>
              <a:t>PL staff to coach and provide classroom support for K-3 Reading Teachers. </a:t>
            </a:r>
            <a:endParaRPr lang="en-US" sz="1400" dirty="0">
              <a:cs typeface="Calibri"/>
            </a:endParaRPr>
          </a:p>
          <a:p>
            <a:r>
              <a:rPr lang="en-US" sz="1400" dirty="0"/>
              <a:t>Instructional supplies and materials needed to support Professional Learning provided by RESA to K-3 Reading Teachers or other Instructional Support Staff. </a:t>
            </a:r>
          </a:p>
          <a:p>
            <a:endParaRPr lang="en-US" sz="1400" dirty="0">
              <a:cs typeface="Calibri"/>
            </a:endParaRPr>
          </a:p>
          <a:p>
            <a:pPr marL="0" indent="0">
              <a:buNone/>
            </a:pPr>
            <a:r>
              <a:rPr lang="en-US" sz="1400" b="1" dirty="0">
                <a:solidFill>
                  <a:srgbClr val="00B0F0"/>
                </a:solidFill>
              </a:rPr>
              <a:t>Contact: Debbie Alexander at </a:t>
            </a:r>
            <a:r>
              <a:rPr lang="en-US" sz="14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dalexander@csraresa.org</a:t>
            </a:r>
            <a:endParaRPr lang="en-US" sz="14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sz="1400" b="1" dirty="0">
              <a:solidFill>
                <a:srgbClr val="00B0F0"/>
              </a:solidFill>
            </a:endParaRPr>
          </a:p>
          <a:p>
            <a:endParaRPr lang="en-US" sz="1400" dirty="0">
              <a:cs typeface="Calibri"/>
            </a:endParaRPr>
          </a:p>
          <a:p>
            <a:pPr lvl="0"/>
            <a:endParaRPr lang="en-US" sz="14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sz="1400" dirty="0">
              <a:solidFill>
                <a:srgbClr val="7030A0"/>
              </a:solidFill>
            </a:endParaRPr>
          </a:p>
          <a:p>
            <a:pPr lvl="0"/>
            <a:endParaRPr lang="en-US" sz="1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2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DF8-D7E0-164A-9A85-887E2D532125}"/>
              </a:ext>
            </a:extLst>
          </p:cNvPr>
          <p:cNvSpPr/>
          <p:nvPr/>
        </p:nvSpPr>
        <p:spPr>
          <a:xfrm>
            <a:off x="628650" y="1005260"/>
            <a:ext cx="78867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/>
              <a:t>Ideas for L4GA Contributions by </a:t>
            </a:r>
            <a:r>
              <a:rPr lang="en-US" sz="3300" b="1" dirty="0">
                <a:solidFill>
                  <a:srgbClr val="8448B1"/>
                </a:solidFill>
              </a:rPr>
              <a:t>Middle</a:t>
            </a:r>
            <a:r>
              <a:rPr lang="en-US" sz="3300" b="1" dirty="0"/>
              <a:t> </a:t>
            </a:r>
            <a:r>
              <a:rPr lang="en-US" sz="3300" b="1" dirty="0">
                <a:solidFill>
                  <a:srgbClr val="8448B1"/>
                </a:solidFill>
              </a:rPr>
              <a:t>Georgia RESA</a:t>
            </a:r>
          </a:p>
          <a:p>
            <a:endParaRPr lang="en-US" b="1" dirty="0">
              <a:solidFill>
                <a:srgbClr val="8448B1"/>
              </a:solidFill>
            </a:endParaRPr>
          </a:p>
          <a:p>
            <a:r>
              <a:rPr lang="en-US" dirty="0"/>
              <a:t>• Access the high quality, job embedded endorsement programs offered at RESAs.</a:t>
            </a:r>
          </a:p>
          <a:p>
            <a:r>
              <a:rPr lang="en-US" dirty="0"/>
              <a:t>• Expand the RESA Growing Readers Model through middle school.</a:t>
            </a:r>
          </a:p>
          <a:p>
            <a:r>
              <a:rPr lang="en-US" dirty="0"/>
              <a:t>• Offer paid substitutes to allow teachers to attend professional learning and release time to develop units of study.</a:t>
            </a:r>
          </a:p>
          <a:p>
            <a:r>
              <a:rPr lang="en-US" dirty="0"/>
              <a:t>• Provide needs assessment based, targeted professional learning (regional) such as station teaching, assessment building, best practice</a:t>
            </a:r>
          </a:p>
          <a:p>
            <a:r>
              <a:rPr lang="en-US" dirty="0"/>
              <a:t>teaching strategies, progress monitoring, and literacy across the content.</a:t>
            </a:r>
          </a:p>
          <a:p>
            <a:r>
              <a:rPr lang="en-US" dirty="0"/>
              <a:t>• Provide funds for resources and materials for literacy, make and take workshops.</a:t>
            </a:r>
          </a:p>
          <a:p>
            <a:r>
              <a:rPr lang="en-US" dirty="0"/>
              <a:t>• Provide funds to purchase read-aloud text resources to use with International Literacy Association workshops.</a:t>
            </a:r>
          </a:p>
          <a:p>
            <a:endParaRPr lang="en-US" dirty="0"/>
          </a:p>
          <a:p>
            <a:r>
              <a:rPr lang="en-US" b="1" dirty="0">
                <a:solidFill>
                  <a:srgbClr val="7030A0"/>
                </a:solidFill>
              </a:rPr>
              <a:t>Contact: Julian Alligood </a:t>
            </a:r>
            <a:r>
              <a:rPr lang="en-US" b="1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Jalligood@mgresa.us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738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932B42-C9F8-3548-9061-610602CF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+mn-lt"/>
              </a:rPr>
              <a:t>Ideas for L4GA Contributions by </a:t>
            </a:r>
            <a:br>
              <a:rPr lang="en-US" sz="2700" dirty="0">
                <a:latin typeface="+mn-lt"/>
              </a:rPr>
            </a:br>
            <a:r>
              <a:rPr lang="en-US" sz="27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Georgia Association of Education Leaders (GAEL)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2E3E7-9B01-C94A-BBA9-FFD513FC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885" y="1945562"/>
            <a:ext cx="7886700" cy="32635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GAEL L4GA Leadership Institute (contact Buddy Costly)</a:t>
            </a:r>
          </a:p>
          <a:p>
            <a:r>
              <a:rPr lang="en-US" dirty="0"/>
              <a:t>K-5 and 6-12 Leader Trainings</a:t>
            </a:r>
          </a:p>
          <a:p>
            <a:r>
              <a:rPr lang="en-US" dirty="0"/>
              <a:t>Clusters of district leaders organized by geographic proximity</a:t>
            </a:r>
          </a:p>
          <a:p>
            <a:r>
              <a:rPr lang="en-US" dirty="0"/>
              <a:t>Regional approaches to collaboration</a:t>
            </a:r>
          </a:p>
          <a:p>
            <a:r>
              <a:rPr lang="en-US" dirty="0"/>
              <a:t>Trainings on literacy learning, climate and culture for literacy instruction, student supports for literacy outcomes, staffing, and program-agnostic, approaches to instruction</a:t>
            </a:r>
          </a:p>
          <a:p>
            <a:r>
              <a:rPr lang="en-US" dirty="0"/>
              <a:t>Supports for school systems to create their own systematic approach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Contact Buddy Costley at </a:t>
            </a:r>
            <a:r>
              <a:rPr lang="en-US" b="1" u="sng" dirty="0">
                <a:solidFill>
                  <a:srgbClr val="00B05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rcostley@gael.org</a:t>
            </a:r>
            <a:endParaRPr lang="en-US" b="1" u="sng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B5424DD5-22B5-2A47-8C40-77BD843FC4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157" y="4912438"/>
            <a:ext cx="1313193" cy="6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FEDD-8304-7F4A-8C8D-F502DA2C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Possible helpers for community-school partnerships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CFC95-A0EA-BC44-99DB-08D847D5A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Get Georgia Reading/Family Connection Partnership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http://getgeorgiareading.org/resources-overview/community-action-toolkit/</a:t>
            </a:r>
            <a:endParaRPr lang="en-US" dirty="0"/>
          </a:p>
          <a:p>
            <a:r>
              <a:rPr lang="en-US" dirty="0"/>
              <a:t>Literacy for All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https://www.literacyforallfund.org/</a:t>
            </a:r>
            <a:endParaRPr lang="en-US" dirty="0"/>
          </a:p>
          <a:p>
            <a:r>
              <a:rPr lang="en-US" dirty="0"/>
              <a:t>Georgia Partnership for Excellence in Education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https://gpee.org/</a:t>
            </a:r>
            <a:endParaRPr lang="en-US" dirty="0"/>
          </a:p>
          <a:p>
            <a:r>
              <a:rPr lang="en-US" dirty="0"/>
              <a:t>United Way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https://www.unitedway.org/find-your-united-way#</a:t>
            </a:r>
            <a:endParaRPr lang="en-US" dirty="0"/>
          </a:p>
          <a:p>
            <a:r>
              <a:rPr lang="en-US" dirty="0"/>
              <a:t>University of Georgia Archway </a:t>
            </a:r>
            <a:r>
              <a:rPr lang="en-US" dirty="0">
                <a:hlinkClick r:id="rId6"/>
              </a:rPr>
              <a:t>https://www.archwaypartnership.uga.edu/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49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02FD709-5EEE-4C0D-AE31-D4BE6ED61358}"/>
              </a:ext>
            </a:extLst>
          </p:cNvPr>
          <p:cNvGrpSpPr/>
          <p:nvPr/>
        </p:nvGrpSpPr>
        <p:grpSpPr>
          <a:xfrm>
            <a:off x="879050" y="1144669"/>
            <a:ext cx="8142334" cy="5458164"/>
            <a:chOff x="493568" y="1144669"/>
            <a:chExt cx="8142334" cy="5458164"/>
          </a:xfrm>
        </p:grpSpPr>
        <p:sp>
          <p:nvSpPr>
            <p:cNvPr id="9" name="Title 1">
              <a:extLst>
                <a:ext uri="{FF2B5EF4-FFF2-40B4-BE49-F238E27FC236}">
                  <a16:creationId xmlns:a16="http://schemas.microsoft.com/office/drawing/2014/main" id="{1998E598-BDFC-44CF-86F8-7D216E89AA07}"/>
                </a:ext>
              </a:extLst>
            </p:cNvPr>
            <p:cNvSpPr txBox="1">
              <a:spLocks/>
            </p:cNvSpPr>
            <p:nvPr/>
          </p:nvSpPr>
          <p:spPr>
            <a:xfrm>
              <a:off x="493568" y="1523751"/>
              <a:ext cx="7765606" cy="1991636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b">
              <a:noAutofit/>
            </a:bodyPr>
            <a:lstStyle>
              <a:lvl1pPr algn="ctr" defTabSz="51435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375" kern="1200">
                  <a:solidFill>
                    <a:schemeClr val="tx1"/>
                  </a:solidFill>
                  <a:latin typeface="Lato" charset="0"/>
                  <a:ea typeface="Lato" charset="0"/>
                  <a:cs typeface="Lato" charset="0"/>
                </a:defRPr>
              </a:lvl1pPr>
            </a:lstStyle>
            <a:p>
              <a:pPr algn="l" defTabSz="385763">
                <a:defRPr/>
              </a:pPr>
              <a:r>
                <a:rPr lang="en-US" sz="1800" b="1" dirty="0">
                  <a:solidFill>
                    <a:srgbClr val="002060"/>
                  </a:solidFill>
                  <a:latin typeface="Calibri" panose="020F0502020204030204"/>
                  <a:hlinkClick r:id="rId2"/>
                </a:rPr>
                <a:t>www.coxcampus.org-</a:t>
              </a:r>
              <a:r>
                <a:rPr lang="en-US" sz="1500" b="1" dirty="0">
                  <a:solidFill>
                    <a:srgbClr val="002060"/>
                  </a:solidFill>
                  <a:latin typeface="Calibri" panose="020F0502020204030204"/>
                </a:rPr>
                <a:t>	</a:t>
              </a:r>
              <a:r>
                <a:rPr lang="en-US" sz="1500" dirty="0">
                  <a:solidFill>
                    <a:srgbClr val="002060"/>
                  </a:solidFill>
                  <a:latin typeface="Calibri" panose="020F0502020204030204"/>
                </a:rPr>
                <a:t>The Cox Campus is the free online learning platform of the Rollins 						Center ,the 0-age-8 reading brain construction resource for 								educators, healthcare, agencies, families and child-facing 								professionals everywhere. Cox Campus supports, provides resources 						and gives a place for community while modeling practices so 							teachers can scale change.</a:t>
              </a:r>
            </a:p>
            <a:p>
              <a:pPr algn="l" defTabSz="385763">
                <a:defRPr/>
              </a:pPr>
              <a:r>
                <a:rPr lang="en-US" sz="1500" dirty="0">
                  <a:solidFill>
                    <a:srgbClr val="002060"/>
                  </a:solidFill>
                  <a:latin typeface="Calibri" panose="020F0502020204030204"/>
                </a:rPr>
                <a:t> 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D6A904-5155-45D3-9EFD-5AD75B42F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809" y="1144669"/>
              <a:ext cx="3510380" cy="715126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236EF0-530B-4E4F-821B-649F6E0FFECD}"/>
                </a:ext>
              </a:extLst>
            </p:cNvPr>
            <p:cNvSpPr txBox="1"/>
            <p:nvPr/>
          </p:nvSpPr>
          <p:spPr>
            <a:xfrm>
              <a:off x="493568" y="3602012"/>
              <a:ext cx="8142334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US" sz="1350" dirty="0">
                  <a:solidFill>
                    <a:srgbClr val="002060"/>
                  </a:solidFill>
                  <a:latin typeface="Calibri" panose="020F0502020204030204"/>
                </a:rPr>
                <a:t>Cox Campus has a rich resource library that has many great resource to help with you as you draft you grant application.  See examples below:</a:t>
              </a:r>
            </a:p>
            <a:p>
              <a:pPr marL="214313" indent="-214313" defTabSz="685800">
                <a:buFont typeface="Wingdings" panose="05000000000000000000" pitchFamily="2" charset="2"/>
                <a:buChar char="q"/>
                <a:defRPr/>
              </a:pPr>
              <a:r>
                <a:rPr lang="en-US" sz="1350" b="1" dirty="0">
                  <a:solidFill>
                    <a:srgbClr val="002060"/>
                  </a:solidFill>
                  <a:latin typeface="Calibri" panose="020F0502020204030204"/>
                </a:rPr>
                <a:t>Literacy Leadership Team Meeting Template Sample</a:t>
              </a:r>
            </a:p>
            <a:p>
              <a:pPr marL="214313" indent="-214313" defTabSz="685800">
                <a:buFont typeface="Wingdings" panose="05000000000000000000" pitchFamily="2" charset="2"/>
                <a:buChar char="q"/>
                <a:defRPr/>
              </a:pPr>
              <a:r>
                <a:rPr lang="en-US" sz="1350" b="1" dirty="0">
                  <a:solidFill>
                    <a:srgbClr val="002060"/>
                  </a:solidFill>
                  <a:latin typeface="Calibri" panose="020F0502020204030204"/>
                </a:rPr>
                <a:t>Literacy Leadership Roles and Responsibilities</a:t>
              </a:r>
            </a:p>
            <a:p>
              <a:pPr marL="214313" indent="-214313" defTabSz="685800">
                <a:buFont typeface="Wingdings" panose="05000000000000000000" pitchFamily="2" charset="2"/>
                <a:buChar char="q"/>
                <a:defRPr/>
              </a:pPr>
              <a:r>
                <a:rPr lang="en-US" sz="1350" b="1" dirty="0">
                  <a:solidFill>
                    <a:srgbClr val="002060"/>
                  </a:solidFill>
                  <a:latin typeface="Calibri" panose="020F0502020204030204"/>
                </a:rPr>
                <a:t>Creating a Literacy Leadership Team FAQs</a:t>
              </a:r>
            </a:p>
            <a:p>
              <a:pPr marL="214313" indent="-214313" defTabSz="685800">
                <a:buFont typeface="Wingdings" panose="05000000000000000000" pitchFamily="2" charset="2"/>
                <a:buChar char="q"/>
                <a:defRPr/>
              </a:pPr>
              <a:r>
                <a:rPr lang="en-US" sz="1350" b="1" dirty="0">
                  <a:solidFill>
                    <a:srgbClr val="002060"/>
                  </a:solidFill>
                  <a:latin typeface="Calibri" panose="020F0502020204030204"/>
                </a:rPr>
                <a:t>Literacy Vision Plan</a:t>
              </a:r>
            </a:p>
            <a:p>
              <a:pPr marL="214313" indent="-214313" defTabSz="685800">
                <a:buFont typeface="Wingdings" panose="05000000000000000000" pitchFamily="2" charset="2"/>
                <a:buChar char="q"/>
                <a:defRPr/>
              </a:pP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214313" indent="-214313" defTabSz="685800">
                <a:buFont typeface="Wingdings" panose="05000000000000000000" pitchFamily="2" charset="2"/>
                <a:buChar char="q"/>
                <a:defRPr/>
              </a:pPr>
              <a:endParaRPr lang="en-US" sz="1350" b="1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marL="214313" indent="-214313" defTabSz="685800">
                <a:buFont typeface="Wingdings" panose="05000000000000000000" pitchFamily="2" charset="2"/>
                <a:buChar char="q"/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685800">
                <a:defRPr/>
              </a:pPr>
              <a:endParaRPr lang="en-US" sz="135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2" name="Picture 4" descr="https://lh3.googleusercontent.com/PS0UGHoXuMezS-eGp0zLw5_HnMlOcxjhmyZtLhFFe2JKM-spG96Hqy-Eia2ZCPS9n3sfk-2fzNMzNdSo7P1ifSFcZpy8YofNf_EWrlfanpnf1V3nI1njy60vUBkuEXk6xFFr6-5b9og">
            <a:extLst>
              <a:ext uri="{FF2B5EF4-FFF2-40B4-BE49-F238E27FC236}">
                <a16:creationId xmlns:a16="http://schemas.microsoft.com/office/drawing/2014/main" id="{3FADF199-0030-49F1-BD68-D02083B4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11" y="5144971"/>
            <a:ext cx="1234083" cy="52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88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6296-0CD8-664D-A3BD-ABB5F845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Ideas for L4GA Contributions by the Educational Outreach Program of the Marcus Autism Center using the Social Emotional Engagement – Knowledge and Skills (SEE-KS) professional learning approach. 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B11692C-1F1E-415C-897E-511BB2912F47}"/>
              </a:ext>
            </a:extLst>
          </p:cNvPr>
          <p:cNvSpPr txBox="1">
            <a:spLocks/>
          </p:cNvSpPr>
          <p:nvPr/>
        </p:nvSpPr>
        <p:spPr>
          <a:xfrm>
            <a:off x="822701" y="1838506"/>
            <a:ext cx="8031997" cy="427753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75" dirty="0"/>
          </a:p>
          <a:p>
            <a:pPr marL="257175" indent="-257175"/>
            <a:r>
              <a:rPr lang="en-US" sz="1875" dirty="0"/>
              <a:t>Positive outcomes in literacy rely on the social emotional engagement of our learners as well as those that support our learners. </a:t>
            </a:r>
          </a:p>
          <a:p>
            <a:pPr marL="257175" indent="-257175"/>
            <a:r>
              <a:rPr lang="en-US" sz="1875" dirty="0"/>
              <a:t>SEE-KS provides freely accessible tools that enable measurement of student engagement, identification of instructional strategies that enhance engagement, and tools that empower educators to mentor one another to sustain practices.  </a:t>
            </a:r>
          </a:p>
          <a:p>
            <a:pPr marL="257175" indent="-257175"/>
            <a:r>
              <a:rPr lang="en-US" sz="1875" dirty="0"/>
              <a:t>The focus is on building the capacity of a school district and/or a collaboration of LEAs as well as a range of community partners. Within each agency served, Learning Engagement Mentors (LEMs) can be identified and empowered to both sustain and replicate practices. </a:t>
            </a:r>
          </a:p>
          <a:p>
            <a:pPr marL="257175" indent="-257175"/>
            <a:r>
              <a:rPr lang="en-US" sz="1875" dirty="0"/>
              <a:t>Within selected school communities, teams of teacher leaders are empowered with teacher to teacher mentorship to inspire and support one another.</a:t>
            </a:r>
          </a:p>
          <a:p>
            <a:pPr marL="257175" indent="-257175"/>
            <a:r>
              <a:rPr lang="en-US" sz="1875" dirty="0"/>
              <a:t>School districts might also enhance teacher mentorship / induction programs or CTAE early childhood coursework. </a:t>
            </a:r>
          </a:p>
          <a:p>
            <a:pPr marL="257175" indent="-257175"/>
            <a:r>
              <a:rPr lang="en-US" sz="1875" dirty="0"/>
              <a:t>Community partners might include, but are not limited to, pre-service institutions, early learning providers, child welfare agencies, and the Georgia Preparatory Academies within the Department of Juvenile Justice (DJJ).  </a:t>
            </a:r>
          </a:p>
          <a:p>
            <a:pPr marL="257175" indent="-257175"/>
            <a:r>
              <a:rPr lang="en-US" sz="1875" dirty="0"/>
              <a:t>For more information, contact:  </a:t>
            </a:r>
            <a:r>
              <a:rPr lang="en-US" sz="1875" dirty="0">
                <a:hlinkClick r:id="rId2"/>
              </a:rPr>
              <a:t>Emily@CommXRoads.com</a:t>
            </a:r>
            <a:r>
              <a:rPr lang="en-US" sz="1875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7372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6296-0CD8-664D-A3BD-ABB5F845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50" dirty="0"/>
              <a:t>Idea to Consider for Community-School Partnerships: Connect with Local Birthing Hospitals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6D89C-15B9-F545-8DB1-5987FB0F9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28495"/>
            <a:ext cx="7886700" cy="350043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Birthing hospitals are an excellent way to connect with families and young children and link them to home visiting, adult education, and other community resources. </a:t>
            </a:r>
          </a:p>
          <a:p>
            <a:r>
              <a:rPr lang="en-US" dirty="0"/>
              <a:t>Shared reading in neonatal intensive care units (NICUs) is an evidence-based practice to improve bonding with babies, lessen caregiver stress, and improve many outcomes for Georgia's children, including language and literacy. </a:t>
            </a:r>
          </a:p>
          <a:p>
            <a:r>
              <a:rPr lang="en-US" dirty="0"/>
              <a:t>Consider reaching out to birthing hospitals where most of your babies are delivered to investigate their participation in shared reading practices and their support connections in the area.</a:t>
            </a:r>
          </a:p>
          <a:p>
            <a:r>
              <a:rPr lang="en-US" dirty="0"/>
              <a:t>Encourage adoption of shared reading practices in NICUs as part of standard practice.</a:t>
            </a:r>
          </a:p>
          <a:p>
            <a:r>
              <a:rPr lang="en-US" dirty="0"/>
              <a:t>Help to ensure all Georgia NICUs adopt shared reading practices to improve outcomes for Georgia's school children.</a:t>
            </a:r>
          </a:p>
        </p:txBody>
      </p:sp>
    </p:spTree>
    <p:extLst>
      <p:ext uri="{BB962C8B-B14F-4D97-AF65-F5344CB8AC3E}">
        <p14:creationId xmlns:p14="http://schemas.microsoft.com/office/powerpoint/2010/main" val="660244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0B96D8-B4A5-BE47-BA34-2F0BB7414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13" t="4261" r="3400" b="2449"/>
          <a:stretch/>
        </p:blipFill>
        <p:spPr>
          <a:xfrm>
            <a:off x="3029582" y="1815514"/>
            <a:ext cx="6114418" cy="40238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F8EE54-8BE5-A940-9ED3-17E4558F0D44}"/>
              </a:ext>
            </a:extLst>
          </p:cNvPr>
          <p:cNvSpPr txBox="1"/>
          <p:nvPr/>
        </p:nvSpPr>
        <p:spPr>
          <a:xfrm>
            <a:off x="824752" y="2008094"/>
            <a:ext cx="21044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Use the four pillars as a community-wide framework for action. </a:t>
            </a:r>
          </a:p>
          <a:p>
            <a:pPr defTabSz="685800"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  <a:p>
            <a:pPr defTabSz="68580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Provides a shared language and understanding of the conditions essential to improve childhood literacy.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8508394-603A-A94B-8655-851919CB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659" y="372707"/>
            <a:ext cx="7509164" cy="651510"/>
          </a:xfrm>
        </p:spPr>
        <p:txBody>
          <a:bodyPr>
            <a:noAutofit/>
          </a:bodyPr>
          <a:lstStyle/>
          <a:p>
            <a:br>
              <a:rPr lang="en-US" sz="2700" dirty="0"/>
            </a:br>
            <a:r>
              <a:rPr lang="en-US" sz="2700" dirty="0"/>
              <a:t>Ideas for Organizing Community Engagement &amp; Action from the </a:t>
            </a:r>
            <a:r>
              <a:rPr lang="en-US" sz="2700" dirty="0">
                <a:solidFill>
                  <a:srgbClr val="7030A0"/>
                </a:solidFill>
              </a:rPr>
              <a:t>Get Georgia Reading Campaign</a:t>
            </a:r>
          </a:p>
        </p:txBody>
      </p:sp>
    </p:spTree>
    <p:extLst>
      <p:ext uri="{BB962C8B-B14F-4D97-AF65-F5344CB8AC3E}">
        <p14:creationId xmlns:p14="http://schemas.microsoft.com/office/powerpoint/2010/main" val="2237112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FEDD-8304-7F4A-8C8D-F502DA2C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Possible helpers for community-school partnerships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CFC95-A0EA-BC44-99DB-08D847D5A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4792" y="1984422"/>
            <a:ext cx="7886700" cy="3500438"/>
          </a:xfrm>
        </p:spPr>
        <p:txBody>
          <a:bodyPr>
            <a:noAutofit/>
          </a:bodyPr>
          <a:lstStyle/>
          <a:p>
            <a:r>
              <a:rPr lang="en-US" sz="1400" dirty="0"/>
              <a:t>Get Georgia Reading Campaign </a:t>
            </a:r>
          </a:p>
          <a:p>
            <a:pPr lvl="1"/>
            <a:r>
              <a:rPr lang="en-US" sz="1400" dirty="0"/>
              <a:t>Community Points of Contact: </a:t>
            </a:r>
            <a:r>
              <a:rPr lang="en-US" sz="1400" dirty="0">
                <a:hlinkClick r:id="rId2"/>
              </a:rPr>
              <a:t>http://getgeorgiareading.org/community-locator/</a:t>
            </a:r>
            <a:endParaRPr lang="en-US" sz="1400" dirty="0"/>
          </a:p>
          <a:p>
            <a:pPr lvl="1"/>
            <a:r>
              <a:rPr lang="en-US" sz="1400" dirty="0"/>
              <a:t>Data Tools: </a:t>
            </a:r>
            <a:r>
              <a:rPr lang="en-US" sz="1400" dirty="0">
                <a:hlinkClick r:id="rId3"/>
              </a:rPr>
              <a:t>http://getgeorgiareading.org/data/find-data/</a:t>
            </a:r>
            <a:endParaRPr lang="en-US" sz="1400" dirty="0"/>
          </a:p>
          <a:p>
            <a:pPr lvl="1"/>
            <a:r>
              <a:rPr lang="en-US" sz="1400" dirty="0"/>
              <a:t>Stories highlighting community partnerships in Georgia: </a:t>
            </a:r>
            <a:r>
              <a:rPr lang="en-US" sz="1400" dirty="0">
                <a:hlinkClick r:id="rId4"/>
              </a:rPr>
              <a:t>http://getgeorgiareading.org/blog/</a:t>
            </a:r>
            <a:endParaRPr lang="en-US" sz="1400" dirty="0"/>
          </a:p>
          <a:p>
            <a:r>
              <a:rPr lang="en-US" sz="1400" dirty="0"/>
              <a:t>Family Connection Collaborative Coordinators </a:t>
            </a:r>
          </a:p>
          <a:p>
            <a:pPr marL="0" indent="0">
              <a:buNone/>
            </a:pPr>
            <a:r>
              <a:rPr lang="en-US" sz="1400" dirty="0">
                <a:hlinkClick r:id="rId5"/>
              </a:rPr>
              <a:t>https://gafcp.org/collaborative-finder/ </a:t>
            </a:r>
            <a:endParaRPr lang="en-US" sz="1400" dirty="0"/>
          </a:p>
          <a:p>
            <a:r>
              <a:rPr lang="en-US" sz="1400" dirty="0"/>
              <a:t>Literacy for All</a:t>
            </a:r>
          </a:p>
          <a:p>
            <a:pPr marL="0" indent="0">
              <a:buNone/>
            </a:pPr>
            <a:r>
              <a:rPr lang="en-US" sz="1400" dirty="0">
                <a:hlinkClick r:id="rId6"/>
              </a:rPr>
              <a:t>https://www.literacyforallfund.org/</a:t>
            </a:r>
            <a:endParaRPr lang="en-US" sz="1400" dirty="0"/>
          </a:p>
          <a:p>
            <a:r>
              <a:rPr lang="en-US" sz="1400" dirty="0"/>
              <a:t>Georgia Partnership for Excellence in Education</a:t>
            </a:r>
          </a:p>
          <a:p>
            <a:pPr marL="0" indent="0">
              <a:buNone/>
            </a:pPr>
            <a:r>
              <a:rPr lang="en-US" sz="1400" dirty="0">
                <a:hlinkClick r:id="rId7"/>
              </a:rPr>
              <a:t>https://gpee.org/</a:t>
            </a:r>
            <a:endParaRPr lang="en-US" sz="1400" dirty="0"/>
          </a:p>
          <a:p>
            <a:r>
              <a:rPr lang="en-US" sz="1400" dirty="0"/>
              <a:t>United Way</a:t>
            </a:r>
          </a:p>
          <a:p>
            <a:pPr marL="0" indent="0">
              <a:buNone/>
            </a:pPr>
            <a:r>
              <a:rPr lang="en-US" sz="1400" dirty="0">
                <a:hlinkClick r:id="rId8"/>
              </a:rPr>
              <a:t>https://www.unitedway.org/find-your-united-way#</a:t>
            </a:r>
            <a:endParaRPr lang="en-US" sz="1400" dirty="0"/>
          </a:p>
          <a:p>
            <a:r>
              <a:rPr lang="en-US" sz="1400" dirty="0"/>
              <a:t>University of Georgia Archway </a:t>
            </a:r>
            <a:r>
              <a:rPr lang="en-US" sz="1400" dirty="0">
                <a:hlinkClick r:id="rId9"/>
              </a:rPr>
              <a:t>https://www.archwaypartnership.uga.edu/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3473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163C9C-5118-423D-870B-CA052F60B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658" y="221691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Ideas for L4GA Contributions Towards </a:t>
            </a:r>
            <a:r>
              <a:rPr lang="en-US" b="1" dirty="0"/>
              <a:t>Addressing Health Barriers to Learning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2E0CC52-343A-43C0-BDAD-D0DBD1411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658" y="1625833"/>
            <a:ext cx="7769392" cy="3335129"/>
          </a:xfrm>
        </p:spPr>
        <p:txBody>
          <a:bodyPr>
            <a:noAutofit/>
          </a:bodyPr>
          <a:lstStyle/>
          <a:p>
            <a:r>
              <a:rPr lang="en-US" sz="1650" dirty="0"/>
              <a:t>The term </a:t>
            </a:r>
            <a:r>
              <a:rPr lang="en-US" sz="1650" b="1" i="1" dirty="0"/>
              <a:t>health barriers to learning (HBLs)</a:t>
            </a:r>
            <a:r>
              <a:rPr lang="en-US" sz="1650" dirty="0"/>
              <a:t> refers to health conditions—that when unrecognized or undermanaged, can interfere with a child’s ability to learn.</a:t>
            </a:r>
          </a:p>
          <a:p>
            <a:r>
              <a:rPr lang="en-US" sz="1650" dirty="0"/>
              <a:t>HBLs significantly impact school outcomes. For example, dental pain and asthma are leading contributors to chronic absenteeism.</a:t>
            </a:r>
          </a:p>
          <a:p>
            <a:r>
              <a:rPr lang="en-US" sz="1650" dirty="0"/>
              <a:t>A wellness battery approach to HBLs can increase understanding of challenges that students may be facing. It also provides a comprehensive way of looking at the whole child and a strategic opportunity for schools to connect with local primary care providers and other community partners.</a:t>
            </a:r>
          </a:p>
          <a:p>
            <a:r>
              <a:rPr lang="en-US" sz="1650" dirty="0"/>
              <a:t>Provides a basis for partnerships with organizations that already address HBLs and a starting point to begin systems level-scalable approaches necessary to tackle large-scale, persistent health factors that impact literacy and other academic outcomes.</a:t>
            </a:r>
          </a:p>
          <a:p>
            <a:r>
              <a:rPr lang="en-US" sz="1650" dirty="0"/>
              <a:t>For more information, contact: </a:t>
            </a:r>
            <a:r>
              <a:rPr lang="en-US" sz="1650" dirty="0">
                <a:hlinkClick r:id="rId2"/>
              </a:rPr>
              <a:t>msalvatore@doe.k12.ga.us</a:t>
            </a:r>
            <a:r>
              <a:rPr lang="en-US" sz="1650" dirty="0"/>
              <a:t> and </a:t>
            </a:r>
            <a:r>
              <a:rPr lang="en-US" sz="1650" dirty="0">
                <a:hlinkClick r:id="rId3"/>
              </a:rPr>
              <a:t>arianne@gafcp.org</a:t>
            </a:r>
            <a:endParaRPr lang="en-US" sz="1650" dirty="0"/>
          </a:p>
        </p:txBody>
      </p:sp>
    </p:spTree>
    <p:extLst>
      <p:ext uri="{BB962C8B-B14F-4D97-AF65-F5344CB8AC3E}">
        <p14:creationId xmlns:p14="http://schemas.microsoft.com/office/powerpoint/2010/main" val="3408187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7FEDD-8304-7F4A-8C8D-F502DA2C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Community Engagement Ideas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from 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Georgia Literacy Commission </a:t>
            </a:r>
            <a:r>
              <a:rPr lang="en-US" b="1" dirty="0">
                <a:latin typeface="+mn-lt"/>
              </a:rPr>
              <a:t>e-Sources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CFC95-A0EA-BC44-99DB-08D847D5A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610472"/>
            <a:ext cx="7886700" cy="4197635"/>
          </a:xfrm>
        </p:spPr>
        <p:txBody>
          <a:bodyPr>
            <a:noAutofit/>
          </a:bodyPr>
          <a:lstStyle/>
          <a:p>
            <a:r>
              <a:rPr lang="en-US" sz="1000" dirty="0"/>
              <a:t>Engage with local housing communities to embed afterschool programs which provide academic support for students</a:t>
            </a:r>
          </a:p>
          <a:p>
            <a:pPr lvl="1"/>
            <a:r>
              <a:rPr lang="en-US" sz="1000" dirty="0"/>
              <a:t>Example program:  Willow Branch Star C </a:t>
            </a:r>
          </a:p>
          <a:p>
            <a:pPr lvl="2"/>
            <a:r>
              <a:rPr lang="en-US" sz="1000" dirty="0"/>
              <a:t>Click here for video </a:t>
            </a:r>
            <a:r>
              <a:rPr lang="en-US" sz="1000" dirty="0">
                <a:hlinkClick r:id="rId2"/>
              </a:rPr>
              <a:t>https://www.youtube.com/watch?time_continue=1&amp;v=uY68Vew0-vY</a:t>
            </a:r>
            <a:endParaRPr lang="en-US" sz="1000" dirty="0"/>
          </a:p>
          <a:p>
            <a:pPr lvl="1"/>
            <a:r>
              <a:rPr lang="en-US" sz="1000" dirty="0"/>
              <a:t>Example program:  </a:t>
            </a:r>
            <a:r>
              <a:rPr lang="en-US" sz="1000" dirty="0">
                <a:hlinkClick r:id="rId3"/>
              </a:rPr>
              <a:t>Neighborhoods Focused on African American Youth</a:t>
            </a:r>
            <a:endParaRPr lang="en-US" sz="1000" dirty="0"/>
          </a:p>
          <a:p>
            <a:pPr marL="342900" lvl="1" indent="0">
              <a:buNone/>
            </a:pPr>
            <a:endParaRPr lang="en-US" sz="1000" dirty="0"/>
          </a:p>
          <a:p>
            <a:r>
              <a:rPr lang="en-US" sz="1000" dirty="0"/>
              <a:t>Develop a data sharing agreement with housing communities and other summer and afterschool providers to monitor student progress together (see Housing </a:t>
            </a:r>
            <a:r>
              <a:rPr lang="en-US" sz="1000" dirty="0">
                <a:hlinkClick r:id="rId4"/>
              </a:rPr>
              <a:t>e-Source</a:t>
            </a:r>
            <a:r>
              <a:rPr lang="en-US" sz="1000" dirty="0"/>
              <a:t> appendix G and H for sample agreements)</a:t>
            </a:r>
          </a:p>
          <a:p>
            <a:r>
              <a:rPr lang="en-US" sz="1000" dirty="0"/>
              <a:t>Add Parent </a:t>
            </a:r>
            <a:r>
              <a:rPr lang="en-US" sz="1000" dirty="0" err="1"/>
              <a:t>Liasons</a:t>
            </a:r>
            <a:r>
              <a:rPr lang="en-US" sz="1000" dirty="0"/>
              <a:t> to work with parents in nearby housing communities (contact </a:t>
            </a:r>
            <a:r>
              <a:rPr lang="en-US" sz="1000" dirty="0">
                <a:hlinkClick r:id="rId5"/>
              </a:rPr>
              <a:t>Gainesville Housing Authority </a:t>
            </a:r>
            <a:r>
              <a:rPr lang="en-US" sz="1000" dirty="0"/>
              <a:t>for more info)</a:t>
            </a:r>
          </a:p>
          <a:p>
            <a:r>
              <a:rPr lang="en-US" sz="1000" dirty="0"/>
              <a:t>Partner with local police to add a Parent Patrol/ Safe Path to School to engage parents with school and safety</a:t>
            </a:r>
          </a:p>
          <a:p>
            <a:r>
              <a:rPr lang="en-US" sz="1000" dirty="0"/>
              <a:t>Engage </a:t>
            </a:r>
            <a:r>
              <a:rPr lang="en-US" sz="1000" dirty="0">
                <a:hlinkClick r:id="rId6"/>
              </a:rPr>
              <a:t>Parents as Teachers </a:t>
            </a:r>
            <a:r>
              <a:rPr lang="en-US" sz="1000" dirty="0"/>
              <a:t>home visiting program</a:t>
            </a:r>
          </a:p>
          <a:p>
            <a:r>
              <a:rPr lang="en-US" sz="1000" dirty="0"/>
              <a:t>Leverage teachers to provide academic support and an intentional focus on literacy at summer and after school programs throughout the community</a:t>
            </a:r>
          </a:p>
          <a:p>
            <a:r>
              <a:rPr lang="en-US" sz="1000" dirty="0"/>
              <a:t>Fund hotspots on school busses and for check out from library to ensure every student and family has high speed access to online resources</a:t>
            </a:r>
          </a:p>
          <a:p>
            <a:r>
              <a:rPr lang="en-US" sz="1000" dirty="0"/>
              <a:t>Engage local businesses to support education initiatives which develop students into employees</a:t>
            </a:r>
          </a:p>
          <a:p>
            <a:pPr lvl="1"/>
            <a:r>
              <a:rPr lang="en-US" sz="1000" dirty="0"/>
              <a:t>Example program:  </a:t>
            </a:r>
            <a:r>
              <a:rPr lang="en-US" sz="1000" dirty="0">
                <a:hlinkClick r:id="rId7"/>
              </a:rPr>
              <a:t>12 for Life</a:t>
            </a:r>
            <a:endParaRPr lang="en-US" sz="1000" dirty="0"/>
          </a:p>
          <a:p>
            <a:pPr marL="342900" lvl="1" indent="0">
              <a:buNone/>
            </a:pPr>
            <a:endParaRPr lang="en-US" sz="1000" dirty="0"/>
          </a:p>
          <a:p>
            <a:r>
              <a:rPr lang="en-US" sz="1000" dirty="0"/>
              <a:t>Implement school based health or telehealth for students and their families.  Click </a:t>
            </a:r>
            <a:r>
              <a:rPr lang="en-US" sz="1000" dirty="0">
                <a:hlinkClick r:id="rId8"/>
              </a:rPr>
              <a:t>here </a:t>
            </a:r>
            <a:r>
              <a:rPr lang="en-US" sz="1000" dirty="0"/>
              <a:t>for more info.</a:t>
            </a:r>
          </a:p>
          <a:p>
            <a:pPr marL="0" indent="0">
              <a:buNone/>
            </a:pPr>
            <a:r>
              <a:rPr lang="en-US" sz="1000" b="1" dirty="0">
                <a:solidFill>
                  <a:schemeClr val="accent2">
                    <a:lumMod val="50000"/>
                  </a:schemeClr>
                </a:solidFill>
              </a:rPr>
              <a:t>Additional ideas can be found in Georgia Literacy Commission </a:t>
            </a:r>
            <a:r>
              <a:rPr lang="en-US" sz="1000" b="1" dirty="0">
                <a:solidFill>
                  <a:schemeClr val="accent2">
                    <a:lumMod val="50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e-Sources</a:t>
            </a:r>
            <a:endParaRPr lang="en-US" sz="10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05232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1;p14">
            <a:extLst>
              <a:ext uri="{FF2B5EF4-FFF2-40B4-BE49-F238E27FC236}">
                <a16:creationId xmlns:a16="http://schemas.microsoft.com/office/drawing/2014/main" id="{80B5EDD7-BDEB-40F0-9568-E4AC22E45B5E}"/>
              </a:ext>
            </a:extLst>
          </p:cNvPr>
          <p:cNvSpPr txBox="1">
            <a:spLocks/>
          </p:cNvSpPr>
          <p:nvPr/>
        </p:nvSpPr>
        <p:spPr>
          <a:xfrm>
            <a:off x="924486" y="1880214"/>
            <a:ext cx="7886700" cy="37041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75" tIns="34275" rIns="68575" bIns="3427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7800" indent="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dirty="0"/>
              <a:t>RESA will provide a school coach who will deliver PL, modeling and coaching support. The RESA Coach will: </a:t>
            </a:r>
          </a:p>
          <a:p>
            <a:pPr marL="342900" indent="-273050">
              <a:lnSpc>
                <a:spcPct val="90000"/>
              </a:lnSpc>
              <a:spcBef>
                <a:spcPts val="1600"/>
              </a:spcBef>
              <a:buSzPts val="1700"/>
              <a:buFont typeface="Arial" panose="020B0604020202020204" pitchFamily="34" charset="0"/>
              <a:buChar char="●"/>
            </a:pPr>
            <a:r>
              <a:rPr lang="en-US" sz="1700" dirty="0"/>
              <a:t>Assist with scheduling and infrastructure to create a Reading Connections class.</a:t>
            </a:r>
          </a:p>
          <a:p>
            <a:pPr marL="342900" indent="-273050">
              <a:lnSpc>
                <a:spcPct val="90000"/>
              </a:lnSpc>
              <a:spcBef>
                <a:spcPts val="0"/>
              </a:spcBef>
              <a:buSzPts val="1700"/>
              <a:buFont typeface="Arial" panose="020B0604020202020204" pitchFamily="34" charset="0"/>
              <a:buChar char="●"/>
            </a:pPr>
            <a:r>
              <a:rPr lang="en-US" sz="1700" dirty="0"/>
              <a:t>Assist the school in selecting and  implementing screening and progress monitoring tools to determine which students require intervention and to track the success of the interventions.</a:t>
            </a:r>
          </a:p>
          <a:p>
            <a:pPr marL="342900" indent="-273050">
              <a:lnSpc>
                <a:spcPct val="90000"/>
              </a:lnSpc>
              <a:spcBef>
                <a:spcPts val="0"/>
              </a:spcBef>
              <a:buSzPts val="1700"/>
              <a:buFont typeface="Arial" panose="020B0604020202020204" pitchFamily="34" charset="0"/>
              <a:buChar char="●"/>
            </a:pPr>
            <a:r>
              <a:rPr lang="en-US" sz="1700" dirty="0"/>
              <a:t>Provide comprehensive PL to the Reading Connections teacher in identifying specific reading difficulties, aligning appropriate interventions, implementing interventions with fidelity, and monitoring student progress.</a:t>
            </a:r>
          </a:p>
          <a:p>
            <a:pPr marL="342900" indent="-273050">
              <a:lnSpc>
                <a:spcPct val="90000"/>
              </a:lnSpc>
              <a:spcBef>
                <a:spcPts val="0"/>
              </a:spcBef>
              <a:buSzPts val="1700"/>
              <a:buFont typeface="Arial" panose="020B0604020202020204" pitchFamily="34" charset="0"/>
              <a:buChar char="●"/>
            </a:pPr>
            <a:r>
              <a:rPr lang="en-US" sz="1700" dirty="0"/>
              <a:t>Build sustainability by providing PL and coaching to school administrators so that they can independently monitor the effectiveness of the Reading Connections class.</a:t>
            </a:r>
          </a:p>
          <a:p>
            <a:pPr marL="342900" indent="-273050">
              <a:lnSpc>
                <a:spcPct val="90000"/>
              </a:lnSpc>
              <a:spcBef>
                <a:spcPts val="0"/>
              </a:spcBef>
              <a:buSzPts val="1700"/>
              <a:buFont typeface="Arial" panose="020B0604020202020204" pitchFamily="34" charset="0"/>
              <a:buChar char="●"/>
            </a:pPr>
            <a:r>
              <a:rPr lang="en-US" sz="1700" dirty="0"/>
              <a:t>Provide PL to classroom teachers on everyday approaches to support struggling readers in their classroom.</a:t>
            </a:r>
          </a:p>
        </p:txBody>
      </p:sp>
      <p:sp>
        <p:nvSpPr>
          <p:cNvPr id="5" name="Google Shape;60;p14">
            <a:extLst>
              <a:ext uri="{FF2B5EF4-FFF2-40B4-BE49-F238E27FC236}">
                <a16:creationId xmlns:a16="http://schemas.microsoft.com/office/drawing/2014/main" id="{54B6B72D-85FA-4BDF-B0C2-00814FC357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10720" y="444173"/>
            <a:ext cx="8380879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300" dirty="0">
                <a:solidFill>
                  <a:srgbClr val="00B050"/>
                </a:solidFill>
              </a:rPr>
              <a:t>Support for Middle Grades Reading Intervention: West Georgia RESA, Middle Georgia RESA, Oconee RE</a:t>
            </a:r>
            <a:r>
              <a:rPr lang="en-US" sz="2300" dirty="0">
                <a:solidFill>
                  <a:srgbClr val="00B050"/>
                </a:solidFill>
              </a:rPr>
              <a:t>SA, Okefenokee RESA, Pioneer RESA, NE RESA, Metro RESA</a:t>
            </a:r>
            <a:endParaRPr sz="23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120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932B42-C9F8-3548-9061-610602CF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+mn-lt"/>
              </a:rPr>
              <a:t>Ideas for L4GA Contributions by </a:t>
            </a:r>
            <a:r>
              <a:rPr lang="en-US" sz="2700" dirty="0">
                <a:solidFill>
                  <a:srgbClr val="0070C0"/>
                </a:solidFill>
                <a:latin typeface="+mn-lt"/>
              </a:rPr>
              <a:t>Department of Early Care and Learning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2E3E7-9B01-C94A-BBA9-FFD513FC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350" y="1393301"/>
            <a:ext cx="7886700" cy="3263504"/>
          </a:xfrm>
        </p:spPr>
        <p:txBody>
          <a:bodyPr>
            <a:noAutofit/>
          </a:bodyPr>
          <a:lstStyle/>
          <a:p>
            <a:r>
              <a:rPr lang="en-US" sz="1200" dirty="0"/>
              <a:t>Provide joint training opportunities for Pre-K, Kindergarten and Preschool Special Education teachers</a:t>
            </a:r>
          </a:p>
          <a:p>
            <a:r>
              <a:rPr lang="en-US" sz="1200" dirty="0"/>
              <a:t>Provide professional development opportunities for Birth to Five (B-5) workforce including home visitors; teachers in childcare, Head Start and Early Head Start; early intervention staff; and Family Learning Home Providers</a:t>
            </a:r>
          </a:p>
          <a:p>
            <a:pPr lvl="1"/>
            <a:r>
              <a:rPr lang="en-US" sz="1200" dirty="0"/>
              <a:t>Offer paid substitutes and stipends to allow teachers to attend professional learning</a:t>
            </a:r>
          </a:p>
          <a:p>
            <a:pPr lvl="1"/>
            <a:r>
              <a:rPr lang="en-US" sz="1200" dirty="0"/>
              <a:t>Offer professional learning in the evenings and Saturdays </a:t>
            </a:r>
          </a:p>
          <a:p>
            <a:r>
              <a:rPr lang="en-US" sz="1200" dirty="0"/>
              <a:t>Partner with B-5 programs for family literacy events and LENA Start program (increasing interactions)</a:t>
            </a:r>
          </a:p>
          <a:p>
            <a:r>
              <a:rPr lang="en-US" sz="1200" dirty="0"/>
              <a:t>Provide funding to support B-5 teachers in obtaining credentials</a:t>
            </a:r>
          </a:p>
          <a:p>
            <a:r>
              <a:rPr lang="en-US" sz="1200" dirty="0"/>
              <a:t>Support the development of Birth to 8 teams which focus on collaboration across early learning settings</a:t>
            </a:r>
          </a:p>
          <a:p>
            <a:r>
              <a:rPr lang="en-US" sz="1200" dirty="0"/>
              <a:t>Provide literacy materials and books to early learning programs (DECAL has suggested materials list by age groups)</a:t>
            </a:r>
          </a:p>
          <a:p>
            <a:r>
              <a:rPr lang="en-US" sz="1200" dirty="0"/>
              <a:t>Support use of the CDC Milestone Tracker App </a:t>
            </a:r>
            <a:r>
              <a:rPr lang="en-US" sz="1200" dirty="0">
                <a:hlinkClick r:id="rId2"/>
              </a:rPr>
              <a:t>www.cdc.gov</a:t>
            </a:r>
            <a:r>
              <a:rPr lang="en-US" sz="1200" dirty="0"/>
              <a:t>  </a:t>
            </a:r>
          </a:p>
          <a:p>
            <a:r>
              <a:rPr lang="en-US" sz="1200" dirty="0"/>
              <a:t>DECAL can support grantees in professional learning focused on:</a:t>
            </a:r>
          </a:p>
          <a:p>
            <a:pPr lvl="1"/>
            <a:r>
              <a:rPr lang="en-US" sz="1200" dirty="0"/>
              <a:t>Improving Infant and Toddler outcomes through responsive caregiving and language development</a:t>
            </a:r>
          </a:p>
          <a:p>
            <a:pPr lvl="1"/>
            <a:r>
              <a:rPr lang="en-US" sz="1200" dirty="0"/>
              <a:t>Implementing Georgia Early Learning and Development Standards</a:t>
            </a:r>
          </a:p>
          <a:p>
            <a:pPr lvl="1"/>
            <a:r>
              <a:rPr lang="en-US" sz="1200" dirty="0"/>
              <a:t>Improving social emotional climate in B-8 classrooms</a:t>
            </a:r>
          </a:p>
          <a:p>
            <a:pPr lvl="1"/>
            <a:r>
              <a:rPr lang="en-US" sz="1200" dirty="0"/>
              <a:t>Supporting teachers and families in understanding Developmental Milestones </a:t>
            </a:r>
            <a:endParaRPr lang="en-US" sz="1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rgbClr val="0070C0"/>
                </a:solidFill>
              </a:rPr>
              <a:t>Contact: Susan Adams at  </a:t>
            </a:r>
            <a:r>
              <a:rPr lang="en-US" sz="1200" b="1" dirty="0">
                <a:solidFill>
                  <a:srgbClr val="0070C0"/>
                </a:solidFill>
                <a:hlinkClick r:id="rId3"/>
              </a:rPr>
              <a:t>susan.adams@decal.ga.gov</a:t>
            </a:r>
            <a:r>
              <a:rPr lang="en-US" sz="1200" b="1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4768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C2F1DF8-D7E0-164A-9A85-887E2D532125}"/>
              </a:ext>
            </a:extLst>
          </p:cNvPr>
          <p:cNvSpPr/>
          <p:nvPr/>
        </p:nvSpPr>
        <p:spPr>
          <a:xfrm>
            <a:off x="816908" y="584952"/>
            <a:ext cx="8244547" cy="5516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/>
              <a:t>Ideas for L4GA Contributions by the </a:t>
            </a:r>
            <a:r>
              <a:rPr lang="en-US" sz="3300" b="1" dirty="0">
                <a:solidFill>
                  <a:srgbClr val="92D050"/>
                </a:solidFill>
              </a:rPr>
              <a:t>RESA Network through Growing Readers</a:t>
            </a:r>
          </a:p>
          <a:p>
            <a:endParaRPr lang="en-US" sz="900" b="1" dirty="0">
              <a:solidFill>
                <a:srgbClr val="8448B1"/>
              </a:solidFill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Expand Growing Readers in districts currently certifying candidates.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Expand classroom libraries in districts and schools currently implementing Growing Readers.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Offer paid substitutes to allow current Growing Readers teachers to attend Growing Readers offsite professional learning.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Provide coaching support to current candidates expanding Growing Readers to other schools/classrooms in the district.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Expand Growing Readers to additional teachers in current Growing Readers schools.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Offer paid substitutes to allow current Growing Readers schools release time for additional teachers to engage with Growing Readers Specialists in onsite learning and coaching.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Expand Growing Readers into new districts and schools (provided staff is available).</a:t>
            </a:r>
          </a:p>
          <a:p>
            <a:endParaRPr lang="en-US" sz="750" dirty="0"/>
          </a:p>
          <a:p>
            <a:r>
              <a:rPr lang="en-US" b="1" dirty="0">
                <a:solidFill>
                  <a:srgbClr val="92D050"/>
                </a:solidFill>
              </a:rPr>
              <a:t>Contact: Kathy Matthews Kathy.Matthews@mresa.org</a:t>
            </a:r>
          </a:p>
          <a:p>
            <a:endParaRPr lang="en-US" dirty="0">
              <a:solidFill>
                <a:srgbClr val="92D05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74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932B42-C9F8-3548-9061-610602CF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Ideas for L4GA Contributions by </a:t>
            </a:r>
            <a:r>
              <a:rPr lang="en-US" b="1" dirty="0">
                <a:solidFill>
                  <a:srgbClr val="FF0000"/>
                </a:solidFill>
                <a:latin typeface="+mn-lt"/>
              </a:rPr>
              <a:t>Public Libraries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2E3E7-9B01-C94A-BBA9-FFD513FCB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Every public library in Georgia has Summer Reading programs. Connect to and expand this existing program</a:t>
            </a:r>
          </a:p>
          <a:p>
            <a:r>
              <a:rPr lang="en-US" dirty="0"/>
              <a:t>Contract for library outreach staff that brings early literacy programs to daycare centers in your community</a:t>
            </a:r>
          </a:p>
          <a:p>
            <a:r>
              <a:rPr lang="en-US" dirty="0"/>
              <a:t>Themed programming kits for early literacy programs </a:t>
            </a:r>
          </a:p>
          <a:p>
            <a:r>
              <a:rPr lang="en-US" dirty="0"/>
              <a:t>Leverage library acquisition staff to purchase giveaway books, at a discount, and build home libraries for students </a:t>
            </a:r>
          </a:p>
          <a:p>
            <a:r>
              <a:rPr lang="en-US" dirty="0"/>
              <a:t>Collaborate on Makerspaces, bookmobiles, mobile tech labs and coding clubs</a:t>
            </a:r>
          </a:p>
          <a:p>
            <a:r>
              <a:rPr lang="en-US" dirty="0"/>
              <a:t>Shared professional learning support for licensed librarians/media specialists</a:t>
            </a:r>
          </a:p>
          <a:p>
            <a:r>
              <a:rPr lang="en-US" dirty="0"/>
              <a:t>Build rotating book collections for parents and caregivers </a:t>
            </a:r>
          </a:p>
          <a:p>
            <a:r>
              <a:rPr lang="en-US" dirty="0"/>
              <a:t>Facilitate library cards for each student (physical card, data entry)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Contact Wendy </a:t>
            </a:r>
            <a:r>
              <a:rPr lang="en-US" b="1" dirty="0" err="1">
                <a:solidFill>
                  <a:srgbClr val="FF0000"/>
                </a:solidFill>
              </a:rPr>
              <a:t>Cornelisen</a:t>
            </a:r>
            <a:r>
              <a:rPr lang="en-US" b="1" dirty="0">
                <a:solidFill>
                  <a:srgbClr val="FF0000"/>
                </a:solidFill>
              </a:rPr>
              <a:t> at </a:t>
            </a:r>
            <a:r>
              <a:rPr lang="en-US" b="1" dirty="0" err="1">
                <a:solidFill>
                  <a:srgbClr val="FF0000"/>
                </a:solidFill>
              </a:rPr>
              <a:t>wcornelisen@georgialibraries.org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933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0060F-6338-A24C-984F-5D6FEECE6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Ideas for L4GA Contributions by </a:t>
            </a:r>
            <a:br>
              <a:rPr lang="en-US" b="1" dirty="0">
                <a:latin typeface="+mn-lt"/>
              </a:rPr>
            </a:br>
            <a:r>
              <a:rPr lang="en-US" b="1" dirty="0">
                <a:solidFill>
                  <a:srgbClr val="C00000"/>
                </a:solidFill>
                <a:latin typeface="+mn-lt"/>
              </a:rPr>
              <a:t>Georgia Library Media Association (GLMA)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17D29-C3EC-3842-837F-0EB23411B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/>
              <a:t>Consultative services </a:t>
            </a:r>
          </a:p>
          <a:p>
            <a:pPr fontAlgn="base"/>
            <a:r>
              <a:rPr lang="en-US" dirty="0"/>
              <a:t>Collection development assistance</a:t>
            </a:r>
          </a:p>
          <a:p>
            <a:pPr fontAlgn="base"/>
            <a:r>
              <a:rPr lang="en-US" dirty="0"/>
              <a:t>Professional learning facilitator and developer</a:t>
            </a:r>
          </a:p>
          <a:p>
            <a:pPr fontAlgn="base"/>
            <a:r>
              <a:rPr lang="en-US" dirty="0"/>
              <a:t>Host regional literacy/reading events</a:t>
            </a:r>
          </a:p>
          <a:p>
            <a:pPr fontAlgn="base"/>
            <a:r>
              <a:rPr lang="en-US" dirty="0"/>
              <a:t>Parent engagement series - host virtual meetups, trainings and in person session focusing on early reading instruction and support and parent book clubs led by school librarians ( based on books available in </a:t>
            </a:r>
            <a:r>
              <a:rPr lang="en-US" dirty="0" err="1"/>
              <a:t>MyON</a:t>
            </a:r>
            <a:r>
              <a:rPr lang="en-US" dirty="0"/>
              <a:t> for summer reading)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b="1" dirty="0"/>
            </a:br>
            <a:r>
              <a:rPr lang="en-US" b="1" dirty="0">
                <a:solidFill>
                  <a:srgbClr val="C00000"/>
                </a:solidFill>
              </a:rPr>
              <a:t>Contact </a:t>
            </a:r>
            <a:r>
              <a:rPr lang="en-US" b="1" u="sng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info@glma-inc.org</a:t>
            </a:r>
            <a:r>
              <a:rPr lang="en-US" b="1" dirty="0">
                <a:solidFill>
                  <a:srgbClr val="C00000"/>
                </a:solidFill>
              </a:rPr>
              <a:t> or </a:t>
            </a:r>
            <a:r>
              <a:rPr lang="en-US" b="1" dirty="0" err="1">
                <a:solidFill>
                  <a:srgbClr val="C00000"/>
                </a:solidFill>
              </a:rPr>
              <a:t>president@glma-inc.org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3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932B42-C9F8-3548-9061-610602CF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2" y="205740"/>
            <a:ext cx="8326755" cy="65151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b="1" dirty="0">
                <a:latin typeface="+mn-lt"/>
              </a:rPr>
              <a:t>Ideas for L4GA Contributions by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USG P-20 Partners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2E3E7-9B01-C94A-BBA9-FFD513FC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61" y="1159360"/>
            <a:ext cx="7727576" cy="3607174"/>
          </a:xfrm>
        </p:spPr>
        <p:txBody>
          <a:bodyPr numCol="2">
            <a:noAutofit/>
          </a:bodyPr>
          <a:lstStyle/>
          <a:p>
            <a:r>
              <a:rPr lang="en-US" sz="900" dirty="0"/>
              <a:t>Stipends/course-release/summer salary for teachers and faculty to co-teach field-based courses </a:t>
            </a:r>
          </a:p>
          <a:p>
            <a:pPr lvl="0"/>
            <a:r>
              <a:rPr lang="en-US" sz="900" dirty="0"/>
              <a:t>Graduate research assistants for field-based courses and service learning in coursework</a:t>
            </a:r>
          </a:p>
          <a:p>
            <a:pPr lvl="0"/>
            <a:r>
              <a:rPr lang="en-US" sz="900" dirty="0"/>
              <a:t>Support for mentoring and induction</a:t>
            </a:r>
          </a:p>
          <a:p>
            <a:pPr lvl="0"/>
            <a:r>
              <a:rPr lang="en-US" sz="900" dirty="0"/>
              <a:t>Endorsement programs for groups of teachers and/or leaders</a:t>
            </a:r>
          </a:p>
          <a:p>
            <a:pPr lvl="0"/>
            <a:r>
              <a:rPr lang="en-US" sz="900" dirty="0"/>
              <a:t>Research-practitioner partnership supports</a:t>
            </a:r>
          </a:p>
          <a:p>
            <a:pPr lvl="0"/>
            <a:r>
              <a:rPr lang="en-US" sz="900" dirty="0"/>
              <a:t>Professional learning support</a:t>
            </a:r>
          </a:p>
          <a:p>
            <a:pPr lvl="0"/>
            <a:r>
              <a:rPr lang="en-US" sz="900" dirty="0"/>
              <a:t>Paid residencies for new teachers</a:t>
            </a:r>
          </a:p>
          <a:p>
            <a:pPr lvl="0"/>
            <a:r>
              <a:rPr lang="en-US" sz="900" dirty="0"/>
              <a:t>Redesign local preservice program with input from local community and schools</a:t>
            </a:r>
          </a:p>
          <a:p>
            <a:pPr lvl="0"/>
            <a:r>
              <a:rPr lang="en-US" sz="900" dirty="0"/>
              <a:t>“Innovations Lab” collaborative; creating a Book-Mobile-</a:t>
            </a:r>
            <a:r>
              <a:rPr lang="en-US" sz="900" dirty="0" err="1"/>
              <a:t>ish</a:t>
            </a:r>
            <a:r>
              <a:rPr lang="en-US" sz="900" dirty="0"/>
              <a:t> mobile classroom/maker-space</a:t>
            </a:r>
          </a:p>
          <a:p>
            <a:pPr lvl="0"/>
            <a:r>
              <a:rPr lang="en-US" sz="900" dirty="0"/>
              <a:t>Partnership tutoring centers/resource labs focusing on integrated reading and mathematics using interdisciplinary P-12, EPP and Candidate teams</a:t>
            </a:r>
          </a:p>
          <a:p>
            <a:pPr lvl="0"/>
            <a:r>
              <a:rPr lang="en-US" sz="900" dirty="0"/>
              <a:t>Redesign ‘family university’ using experiential learning strategies focused on the Whole Child incorporating community and EPP partners</a:t>
            </a:r>
          </a:p>
          <a:p>
            <a:pPr lvl="0"/>
            <a:r>
              <a:rPr lang="en-US" sz="900" dirty="0"/>
              <a:t>Build Professional Development Schools with ongoing and reciprocal professional development and dedicated/shared resources</a:t>
            </a:r>
          </a:p>
          <a:p>
            <a:pPr lvl="0"/>
            <a:r>
              <a:rPr lang="en-US" sz="900" dirty="0"/>
              <a:t>Building partnerships with the public library system as a possible hub for research, activities and grant work</a:t>
            </a:r>
          </a:p>
          <a:p>
            <a:r>
              <a:rPr lang="en-US" sz="900" dirty="0"/>
              <a:t>Stipends/course-release/summer salary for teachers and faculty to co-teach field-based courses </a:t>
            </a:r>
          </a:p>
          <a:p>
            <a:pPr lvl="0"/>
            <a:r>
              <a:rPr lang="en-US" sz="900" dirty="0"/>
              <a:t>Graduate research assistants for field-based courses and service learning in coursework</a:t>
            </a:r>
          </a:p>
          <a:p>
            <a:pPr lvl="0"/>
            <a:r>
              <a:rPr lang="en-US" sz="900" dirty="0"/>
              <a:t>Support for mentoring and induction</a:t>
            </a:r>
          </a:p>
          <a:p>
            <a:pPr lvl="0"/>
            <a:r>
              <a:rPr lang="en-US" sz="900" dirty="0"/>
              <a:t>Endorsement programs for groups of teachers and/or leaders</a:t>
            </a:r>
          </a:p>
          <a:p>
            <a:pPr lvl="0"/>
            <a:r>
              <a:rPr lang="en-US" sz="900" dirty="0"/>
              <a:t>Research-practitioner partnership supports</a:t>
            </a:r>
          </a:p>
          <a:p>
            <a:pPr lvl="0"/>
            <a:r>
              <a:rPr lang="en-US" sz="900" dirty="0"/>
              <a:t>Professional learning support</a:t>
            </a:r>
          </a:p>
          <a:p>
            <a:pPr lvl="0"/>
            <a:r>
              <a:rPr lang="en-US" sz="900" dirty="0"/>
              <a:t>Paid residencies for new teachers</a:t>
            </a:r>
          </a:p>
          <a:p>
            <a:pPr lvl="0"/>
            <a:r>
              <a:rPr lang="en-US" sz="900" dirty="0"/>
              <a:t>Redesign local preservice program with input from local community and schools</a:t>
            </a:r>
          </a:p>
          <a:p>
            <a:pPr lvl="0"/>
            <a:r>
              <a:rPr lang="en-US" sz="900" dirty="0"/>
              <a:t>“Innovations Lab” collaborative; creating a Book-Mobile-</a:t>
            </a:r>
            <a:r>
              <a:rPr lang="en-US" sz="900" dirty="0" err="1"/>
              <a:t>ish</a:t>
            </a:r>
            <a:r>
              <a:rPr lang="en-US" sz="900" dirty="0"/>
              <a:t> mobile classroom/maker-space</a:t>
            </a:r>
          </a:p>
          <a:p>
            <a:pPr lvl="0"/>
            <a:r>
              <a:rPr lang="en-US" sz="900" dirty="0"/>
              <a:t>Partnership tutoring centers/resource labs focusing on integrated reading and mathematics using interdisciplinary P-12, EPP and Candidate teams</a:t>
            </a:r>
          </a:p>
          <a:p>
            <a:pPr lvl="0"/>
            <a:r>
              <a:rPr lang="en-US" sz="900" dirty="0"/>
              <a:t>Redesign ‘family university’ using experiential learning strategies focused on the Whole Child incorporating community and EPP partners</a:t>
            </a:r>
          </a:p>
          <a:p>
            <a:pPr lvl="0"/>
            <a:r>
              <a:rPr lang="en-US" sz="900" dirty="0"/>
              <a:t>Build Professional Development Schools with ongoing and reciprocal professional development and dedicated/shared resources</a:t>
            </a:r>
          </a:p>
          <a:p>
            <a:pPr lvl="0"/>
            <a:r>
              <a:rPr lang="en-US" sz="900" dirty="0"/>
              <a:t>Building partnerships with the public library system as a possible hub for research, activities and grant work</a:t>
            </a:r>
          </a:p>
        </p:txBody>
      </p:sp>
    </p:spTree>
    <p:extLst>
      <p:ext uri="{BB962C8B-B14F-4D97-AF65-F5344CB8AC3E}">
        <p14:creationId xmlns:p14="http://schemas.microsoft.com/office/powerpoint/2010/main" val="2605790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932B42-C9F8-3548-9061-610602CF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latin typeface="+mn-lt"/>
              </a:rPr>
              <a:t>Ideas for L4GA Contributions by </a:t>
            </a:r>
            <a:r>
              <a:rPr lang="en-US" sz="2700" dirty="0">
                <a:solidFill>
                  <a:srgbClr val="0070C0"/>
                </a:solidFill>
                <a:latin typeface="+mn-lt"/>
              </a:rPr>
              <a:t>TCSG’s Adult Education Providers &amp; Certified Literate Community Programs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2E3E7-9B01-C94A-BBA9-FFD513FCB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03" y="2155301"/>
            <a:ext cx="7886700" cy="3263504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Partner with adult education providers for family literacy events</a:t>
            </a:r>
          </a:p>
          <a:p>
            <a:r>
              <a:rPr lang="en-US" dirty="0"/>
              <a:t>Insert student registration and recruitment events for parents into local adult education programs (GED/HSE test prep; ESOL; and job training)</a:t>
            </a:r>
          </a:p>
          <a:p>
            <a:r>
              <a:rPr lang="en-US" dirty="0"/>
              <a:t>Provide instructors for adult education programs located in k-12 schools</a:t>
            </a:r>
          </a:p>
          <a:p>
            <a:r>
              <a:rPr lang="en-US" dirty="0"/>
              <a:t>Attend home visitations to provide parents with educational/career support</a:t>
            </a:r>
          </a:p>
          <a:p>
            <a:r>
              <a:rPr lang="en-US" dirty="0"/>
              <a:t>Partner to provide career development for parents such as resource fairs, soft skills workshops, resume writing workshops</a:t>
            </a:r>
          </a:p>
          <a:p>
            <a:r>
              <a:rPr lang="en-US" dirty="0"/>
              <a:t>Raise funds for materials for adult &amp; family literacy partnerships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Contact: </a:t>
            </a:r>
            <a:r>
              <a:rPr lang="en-US" b="1" dirty="0" err="1">
                <a:solidFill>
                  <a:srgbClr val="0070C0"/>
                </a:solidFill>
              </a:rPr>
              <a:t>Annaliza</a:t>
            </a:r>
            <a:r>
              <a:rPr lang="en-US" b="1" dirty="0">
                <a:solidFill>
                  <a:srgbClr val="0070C0"/>
                </a:solidFill>
              </a:rPr>
              <a:t> Thomas at </a:t>
            </a:r>
            <a:r>
              <a:rPr lang="en-US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Pthomas@tcsg.edu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25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932B42-C9F8-3548-9061-610602CFA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+mn-lt"/>
              </a:rPr>
              <a:t>Ideas for L4GA Contributions by </a:t>
            </a:r>
            <a:br>
              <a:rPr lang="en-US" b="1" dirty="0">
                <a:solidFill>
                  <a:srgbClr val="7030A0"/>
                </a:solidFill>
                <a:latin typeface="+mn-lt"/>
              </a:rPr>
            </a:br>
            <a:r>
              <a:rPr lang="en-US" b="1" dirty="0">
                <a:solidFill>
                  <a:srgbClr val="7030A0"/>
                </a:solidFill>
                <a:latin typeface="+mn-lt"/>
              </a:rPr>
              <a:t>Deal Center for Early Language and Literacy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22E3E7-9B01-C94A-BBA9-FFD513FCB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Professional Learning on the following</a:t>
            </a:r>
            <a:r>
              <a:rPr lang="en-US" dirty="0">
                <a:solidFill>
                  <a:srgbClr val="7030A0"/>
                </a:solidFill>
              </a:rPr>
              <a:t>:</a:t>
            </a:r>
          </a:p>
          <a:p>
            <a:pPr lvl="1"/>
            <a:r>
              <a:rPr lang="en-US" dirty="0"/>
              <a:t>Evidence-based instructional practices for early language and literacy development</a:t>
            </a:r>
          </a:p>
          <a:p>
            <a:pPr lvl="1"/>
            <a:r>
              <a:rPr lang="en-US" dirty="0"/>
              <a:t>Formative assessments</a:t>
            </a:r>
          </a:p>
          <a:p>
            <a:pPr lvl="1"/>
            <a:r>
              <a:rPr lang="en-US" dirty="0"/>
              <a:t>Community-school partnerships</a:t>
            </a:r>
          </a:p>
          <a:p>
            <a:pPr lvl="1"/>
            <a:r>
              <a:rPr lang="en-US" dirty="0"/>
              <a:t>Birth to age 8 framework</a:t>
            </a:r>
          </a:p>
          <a:p>
            <a:pPr lvl="1"/>
            <a:r>
              <a:rPr lang="en-US" dirty="0"/>
              <a:t>Collective Impact framework</a:t>
            </a:r>
          </a:p>
          <a:p>
            <a:pPr lvl="1"/>
            <a:r>
              <a:rPr lang="en-US" dirty="0"/>
              <a:t>Coaching practices</a:t>
            </a:r>
          </a:p>
          <a:p>
            <a:r>
              <a:rPr lang="en-US" dirty="0"/>
              <a:t>Formation of a community/school research partnership</a:t>
            </a:r>
          </a:p>
          <a:p>
            <a:r>
              <a:rPr lang="en-US" dirty="0"/>
              <a:t>Provide support for student research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</a:rPr>
              <a:t>Contact Dr. Theresa </a:t>
            </a:r>
            <a:r>
              <a:rPr lang="en-US" b="1" dirty="0" err="1">
                <a:solidFill>
                  <a:srgbClr val="7030A0"/>
                </a:solidFill>
              </a:rPr>
              <a:t>Magpuri</a:t>
            </a:r>
            <a:r>
              <a:rPr lang="en-US" b="1" dirty="0">
                <a:solidFill>
                  <a:srgbClr val="7030A0"/>
                </a:solidFill>
              </a:rPr>
              <a:t>-Lavell at </a:t>
            </a:r>
            <a:r>
              <a:rPr lang="en-US" b="1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Theresa.magpurilavell@gcsu.edu</a:t>
            </a:r>
            <a:endParaRPr lang="en-US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59750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ED4ED8A2D7EB479F17F559EDA72320" ma:contentTypeVersion="1" ma:contentTypeDescription="Create a new document." ma:contentTypeScope="" ma:versionID="359cf6f8709ff53d232fdc1d333e9b90">
  <xsd:schema xmlns:xsd="http://www.w3.org/2001/XMLSchema" xmlns:xs="http://www.w3.org/2001/XMLSchema" xmlns:p="http://schemas.microsoft.com/office/2006/metadata/properties" xmlns:ns1="http://schemas.microsoft.com/sharepoint/v3" xmlns:ns2="1d496aed-39d0-4758-b3cf-4e4773287716" targetNamespace="http://schemas.microsoft.com/office/2006/metadata/properties" ma:root="true" ma:fieldsID="feb49e78f3da19e4d02149b6c86843ad" ns1:_="" ns2:_="">
    <xsd:import namespace="http://schemas.microsoft.com/sharepoint/v3"/>
    <xsd:import namespace="1d496aed-39d0-4758-b3cf-4e4773287716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96aed-39d0-4758-b3cf-4e4773287716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description="" ma:hidden="true" ma:list="{c9dd594f-b3c3-485c-979e-10fa5fdd8c85}" ma:internalName="TaxCatchAll" ma:showField="CatchAllData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c9dd594f-b3c3-485c-979e-10fa5fdd8c85}" ma:internalName="TaxCatchAllLabel" ma:readOnly="true" ma:showField="CatchAllDataLabel" ma:web="f9e61c99-8b37-4962-a864-d7fde1b0d0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496aed-39d0-4758-b3cf-4e4773287716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95295A-748F-4106-9B4B-F4466D179CD5}"/>
</file>

<file path=customXml/itemProps2.xml><?xml version="1.0" encoding="utf-8"?>
<ds:datastoreItem xmlns:ds="http://schemas.openxmlformats.org/officeDocument/2006/customXml" ds:itemID="{A0452ACC-DE88-46CD-970B-53920CD2D147}"/>
</file>

<file path=customXml/itemProps3.xml><?xml version="1.0" encoding="utf-8"?>
<ds:datastoreItem xmlns:ds="http://schemas.openxmlformats.org/officeDocument/2006/customXml" ds:itemID="{71255FFB-99D1-40E8-8077-1D516A3953E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2692</Words>
  <Application>Microsoft Office PowerPoint</Application>
  <PresentationFormat>On-screen Show (4:3)</PresentationFormat>
  <Paragraphs>221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Helvetica LT Std Black</vt:lpstr>
      <vt:lpstr>Wingdings</vt:lpstr>
      <vt:lpstr>1_Office Theme</vt:lpstr>
      <vt:lpstr>L4GA 2019 Ideas &amp; Resources </vt:lpstr>
      <vt:lpstr>Community Engagement Ideas from Georgia Literacy Commission e-Sources</vt:lpstr>
      <vt:lpstr>Ideas for L4GA Contributions by Department of Early Care and Learning</vt:lpstr>
      <vt:lpstr>PowerPoint Presentation</vt:lpstr>
      <vt:lpstr>Ideas for L4GA Contributions by Public Libraries</vt:lpstr>
      <vt:lpstr>Ideas for L4GA Contributions by  Georgia Library Media Association (GLMA)</vt:lpstr>
      <vt:lpstr> Ideas for L4GA Contributions by USG P-20 Partners</vt:lpstr>
      <vt:lpstr>Ideas for L4GA Contributions by TCSG’s Adult Education Providers &amp; Certified Literate Community Programs</vt:lpstr>
      <vt:lpstr>Ideas for L4GA Contributions by  Deal Center for Early Language and Literacy</vt:lpstr>
      <vt:lpstr>Ideas for L4GA Contributions by CSRA RESA</vt:lpstr>
      <vt:lpstr>PowerPoint Presentation</vt:lpstr>
      <vt:lpstr>Ideas for L4GA Contributions by  Georgia Association of Education Leaders (GAEL)</vt:lpstr>
      <vt:lpstr>Possible helpers for community-school partnerships planning</vt:lpstr>
      <vt:lpstr>PowerPoint Presentation</vt:lpstr>
      <vt:lpstr>Ideas for L4GA Contributions by the Educational Outreach Program of the Marcus Autism Center using the Social Emotional Engagement – Knowledge and Skills (SEE-KS) professional learning approach. </vt:lpstr>
      <vt:lpstr>Idea to Consider for Community-School Partnerships: Connect with Local Birthing Hospitals </vt:lpstr>
      <vt:lpstr> Ideas for Organizing Community Engagement &amp; Action from the Get Georgia Reading Campaign</vt:lpstr>
      <vt:lpstr>Possible helpers for community-school partnerships planning</vt:lpstr>
      <vt:lpstr>Ideas for L4GA Contributions Towards Addressing Health Barriers to Learning</vt:lpstr>
      <vt:lpstr>Support for Middle Grades Reading Intervention: West Georgia RESA, Middle Georgia RESA, Oconee RESA, Okefenokee RESA, Pioneer RESA, NE RESA, Metro RESA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Resources and Ideas 12.3</dc:title>
  <dc:creator>Jason Clay</dc:creator>
  <cp:lastModifiedBy>Julie Morrill</cp:lastModifiedBy>
  <cp:revision>5</cp:revision>
  <cp:lastPrinted>2019-12-03T19:11:22Z</cp:lastPrinted>
  <dcterms:created xsi:type="dcterms:W3CDTF">2019-04-12T17:52:43Z</dcterms:created>
  <dcterms:modified xsi:type="dcterms:W3CDTF">2019-12-03T19:35:06Z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0x010100BCED4ED8A2D7EB479F17F559EDA72320</vt:lpwstr>
  </property>
</Properties>
</file>